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62" r:id="rId3"/>
    <p:sldId id="273" r:id="rId4"/>
    <p:sldId id="258" r:id="rId5"/>
    <p:sldId id="264" r:id="rId6"/>
    <p:sldId id="257" r:id="rId7"/>
    <p:sldId id="272" r:id="rId8"/>
    <p:sldId id="256" r:id="rId9"/>
    <p:sldId id="267" r:id="rId10"/>
    <p:sldId id="268" r:id="rId11"/>
    <p:sldId id="269" r:id="rId12"/>
    <p:sldId id="276" r:id="rId13"/>
    <p:sldId id="274" r:id="rId14"/>
    <p:sldId id="270" r:id="rId15"/>
    <p:sldId id="259" r:id="rId16"/>
    <p:sldId id="275" r:id="rId17"/>
    <p:sldId id="260" r:id="rId18"/>
    <p:sldId id="263" r:id="rId19"/>
    <p:sldId id="261" r:id="rId2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0"/>
    <a:srgbClr val="FFFFFF"/>
    <a:srgbClr val="535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92095F0-0ABF-40B3-859A-0E07520B77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AE9D0452-61E8-4E9D-A8C5-43310AB95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Pam.  2020 certainly was an interesting year for the office market.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D0452-61E8-4E9D-A8C5-43310AB954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90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D0452-61E8-4E9D-A8C5-43310AB954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24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D0452-61E8-4E9D-A8C5-43310AB954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5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D0452-61E8-4E9D-A8C5-43310AB954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30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D0452-61E8-4E9D-A8C5-43310AB954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27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D0452-61E8-4E9D-A8C5-43310AB954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81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D0452-61E8-4E9D-A8C5-43310AB954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1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D0452-61E8-4E9D-A8C5-43310AB954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28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D0452-61E8-4E9D-A8C5-43310AB954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25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D0452-61E8-4E9D-A8C5-43310AB954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60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D0452-61E8-4E9D-A8C5-43310AB954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76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give a lay of the land, the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D0452-61E8-4E9D-A8C5-43310AB954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8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D0452-61E8-4E9D-A8C5-43310AB954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90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D0452-61E8-4E9D-A8C5-43310AB954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80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D0452-61E8-4E9D-A8C5-43310AB954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5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D0452-61E8-4E9D-A8C5-43310AB954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35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D0452-61E8-4E9D-A8C5-43310AB954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30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D0452-61E8-4E9D-A8C5-43310AB954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77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D0452-61E8-4E9D-A8C5-43310AB954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6FA3-2CB3-4FD3-A344-DD65B6E23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F7642-21BD-45AD-873D-093BDC077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CE167-5217-497D-868F-CACE3CB8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A20E-F25C-4691-8640-71E14C17F4A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BEBFA-CF6A-446A-869C-E1A77EC86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9D615-6264-4B54-A5D3-B75C273B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5C89-978E-453F-9C65-26437849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7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B1FE4-35D5-4C30-A87C-1E82A981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3E2A2-FD3D-4D97-9155-62DFA1664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FA136-37E3-4D9A-9899-D2C74FEA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A20E-F25C-4691-8640-71E14C17F4A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510CD-61B6-4B23-9529-92ABB724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531EF-DFD4-4955-91CC-09B1101D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5C89-978E-453F-9C65-26437849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6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D5050A-6F6F-4BB7-8720-DA2188EBB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08F27B-043F-48CA-98DF-962B356F7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85821-C633-4644-BE06-7EE3DF0BC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A20E-F25C-4691-8640-71E14C17F4A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DDD28-D07A-4D86-A317-8E52271E0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8083-9CD2-4733-9E53-94D3B2F7B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5C89-978E-453F-9C65-26437849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6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BF6D8-1E07-41CB-ABB6-6A22674CC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2A7B5-6AED-419A-8612-28575B22F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A5010-7336-4C5E-AAC8-74C79E33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A20E-F25C-4691-8640-71E14C17F4A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BAAF-13F7-484E-BDB5-6BA16A4C6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35324-0CFE-4309-8E4A-5292ADC8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5C89-978E-453F-9C65-26437849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8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99B0-C225-41EB-AAAA-9DE46245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A6D8E-29CB-429F-A12F-F229ACAAB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2CF6F-7046-4E23-BE3D-0913D0397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A20E-F25C-4691-8640-71E14C17F4A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C766E-D107-464D-92C1-388E7B854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5CC86-078A-4A9F-BAC8-DB6F1BDC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5C89-978E-453F-9C65-26437849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2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1FFEE-BDC8-42DA-BA2B-B7D06B99B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7F4EA-72A9-40DD-A8D3-CCE8A63D4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001D2-6F83-4D4C-8CDF-A3839736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01058-585E-49B2-AC16-2C3490A37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A20E-F25C-4691-8640-71E14C17F4A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68539-76BD-47A2-805A-6BCBD9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8E4EA-AF3D-4E5A-A24A-A7C8A1A28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5C89-978E-453F-9C65-26437849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8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7211-E205-447E-9008-B65C2BB0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39708-DAE6-4167-91B9-C5FF10316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16CD6-3473-4917-9A3E-8832C31BF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94714A-7027-4AF1-AEF3-CEE68CC95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C7CDF9-C4FE-4631-A6E6-FC20DC1DB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CF29ED-C1B1-4CE7-9B1B-7B4BC7AB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A20E-F25C-4691-8640-71E14C17F4A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4E63EB-4F47-48FE-9BD6-9D47A734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1C01-8FEA-4A74-BAF8-E2A0EF503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5C89-978E-453F-9C65-26437849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8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C12E-CC66-4E0E-840C-F70C5DCF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B87AEF-82BF-43C3-A20E-B2DFE1DC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A20E-F25C-4691-8640-71E14C17F4A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C362B-3C6A-4E72-AAB4-ACFE06954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A3EF6-128D-45EC-B81A-9932616C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5C89-978E-453F-9C65-26437849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2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C9B9D-4B43-44DA-BE3A-25BB83ED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A20E-F25C-4691-8640-71E14C17F4A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21784-E400-4695-8B49-E77B1C90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D1859-6887-413D-85A0-83CB6375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5C89-978E-453F-9C65-26437849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3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5B331-8146-46D4-9790-919AF856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8199E-D043-46D6-9DC8-FBA7AD49D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83F70-9DD1-4AFC-836C-E99371291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7C2F6-A01F-47DA-AC0F-2F43D446D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A20E-F25C-4691-8640-71E14C17F4A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C83FB-C679-469B-A218-40418EB83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5F391-AEA5-4AB0-8874-A910A6610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5C89-978E-453F-9C65-26437849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66BC2-A713-4B06-8A97-23F38276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B12EFF-1A21-4BE2-A670-4552A3C67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05FE5-804F-4347-B06F-B7AE29D15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BE6F3-4373-4A27-B434-EED7D325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A20E-F25C-4691-8640-71E14C17F4A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D2746-1559-4C89-B627-640CB45CA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782AB-E1EF-4246-8799-535DBC70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5C89-978E-453F-9C65-26437849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3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51EBF-67E1-487E-B80C-F1690820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AD081-EE8C-4DEA-AF62-5551EDACE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CAF2C-92ED-4CB9-933E-262EFAAEE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A20E-F25C-4691-8640-71E14C17F4A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41CE5-0BF3-4AC0-8196-18373EE3D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73D43-4FF6-4D14-AA37-1B4F9ADD6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45C89-978E-453F-9C65-26437849646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440285-7A19-4DA1-BA8F-CEC62B439B9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8101" y="5842000"/>
            <a:ext cx="12298947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8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58B42-9040-40BB-ABE0-56476C9B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623" y="3051956"/>
            <a:ext cx="5029200" cy="1325563"/>
          </a:xfrm>
        </p:spPr>
        <p:txBody>
          <a:bodyPr/>
          <a:lstStyle/>
          <a:p>
            <a:pPr algn="ctr"/>
            <a:r>
              <a:rPr lang="en-US" b="1" dirty="0"/>
              <a:t>BEN ANDERSON</a:t>
            </a:r>
            <a:br>
              <a:rPr lang="en-US" dirty="0"/>
            </a:br>
            <a:r>
              <a:rPr lang="en-US" sz="3200" dirty="0"/>
              <a:t>Colliers | Wisconsin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149E0-E476-4170-B312-682B5147E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71" y="1409890"/>
            <a:ext cx="2917372" cy="29173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8162B-EDC9-40F0-A536-65FD1A9D8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59" y="1549166"/>
            <a:ext cx="1860727" cy="123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26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DF98DB-F0CE-4FDF-A802-807883355C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7" b="20884"/>
          <a:stretch/>
        </p:blipFill>
        <p:spPr>
          <a:xfrm>
            <a:off x="-23455" y="-1"/>
            <a:ext cx="12305102" cy="5833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4CB5E-2018-4B67-BBC6-A26CBD58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4553" cy="1325563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 Strength of Downtown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3A64C-ACC2-4F1C-B9DC-8935A510A867}"/>
              </a:ext>
            </a:extLst>
          </p:cNvPr>
          <p:cNvSpPr/>
          <p:nvPr/>
        </p:nvSpPr>
        <p:spPr>
          <a:xfrm>
            <a:off x="5934636" y="1326119"/>
            <a:ext cx="6347012" cy="418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b="1" dirty="0">
                <a:solidFill>
                  <a:srgbClr val="0093D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2000 - 2020</a:t>
            </a:r>
          </a:p>
        </p:txBody>
      </p:sp>
    </p:spTree>
    <p:extLst>
      <p:ext uri="{BB962C8B-B14F-4D97-AF65-F5344CB8AC3E}">
        <p14:creationId xmlns:p14="http://schemas.microsoft.com/office/powerpoint/2010/main" val="3815451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26CE12-32BE-4E53-B98F-99237D05DA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9" b="11104"/>
          <a:stretch/>
        </p:blipFill>
        <p:spPr>
          <a:xfrm>
            <a:off x="0" y="-1"/>
            <a:ext cx="12192000" cy="5839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4CB5E-2018-4B67-BBC6-A26CBD58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24" y="40466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Work From Anywhere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86DCA5-CCFA-4FF3-8099-3E774112F537}"/>
              </a:ext>
            </a:extLst>
          </p:cNvPr>
          <p:cNvSpPr/>
          <p:nvPr/>
        </p:nvSpPr>
        <p:spPr>
          <a:xfrm>
            <a:off x="0" y="4978071"/>
            <a:ext cx="6347012" cy="418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b="1" dirty="0">
                <a:solidFill>
                  <a:srgbClr val="0093D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2020 - TBD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BF4025-2447-4E15-B687-A387FDECDBB4}"/>
              </a:ext>
            </a:extLst>
          </p:cNvPr>
          <p:cNvSpPr/>
          <p:nvPr/>
        </p:nvSpPr>
        <p:spPr>
          <a:xfrm rot="306280">
            <a:off x="5041720" y="1707231"/>
            <a:ext cx="2710766" cy="1615980"/>
          </a:xfrm>
          <a:custGeom>
            <a:avLst/>
            <a:gdLst>
              <a:gd name="connsiteX0" fmla="*/ 0 w 2563471"/>
              <a:gd name="connsiteY0" fmla="*/ 0 h 1381873"/>
              <a:gd name="connsiteX1" fmla="*/ 2563471 w 2563471"/>
              <a:gd name="connsiteY1" fmla="*/ 0 h 1381873"/>
              <a:gd name="connsiteX2" fmla="*/ 2563471 w 2563471"/>
              <a:gd name="connsiteY2" fmla="*/ 1381873 h 1381873"/>
              <a:gd name="connsiteX3" fmla="*/ 0 w 2563471"/>
              <a:gd name="connsiteY3" fmla="*/ 1381873 h 1381873"/>
              <a:gd name="connsiteX4" fmla="*/ 0 w 2563471"/>
              <a:gd name="connsiteY4" fmla="*/ 0 h 1381873"/>
              <a:gd name="connsiteX0" fmla="*/ 0 w 2563471"/>
              <a:gd name="connsiteY0" fmla="*/ 0 h 1449506"/>
              <a:gd name="connsiteX1" fmla="*/ 2563471 w 2563471"/>
              <a:gd name="connsiteY1" fmla="*/ 0 h 1449506"/>
              <a:gd name="connsiteX2" fmla="*/ 2347250 w 2563471"/>
              <a:gd name="connsiteY2" fmla="*/ 1449506 h 1449506"/>
              <a:gd name="connsiteX3" fmla="*/ 0 w 2563471"/>
              <a:gd name="connsiteY3" fmla="*/ 1381873 h 1449506"/>
              <a:gd name="connsiteX4" fmla="*/ 0 w 2563471"/>
              <a:gd name="connsiteY4" fmla="*/ 0 h 1449506"/>
              <a:gd name="connsiteX0" fmla="*/ 216623 w 2780094"/>
              <a:gd name="connsiteY0" fmla="*/ 0 h 1449506"/>
              <a:gd name="connsiteX1" fmla="*/ 2780094 w 2780094"/>
              <a:gd name="connsiteY1" fmla="*/ 0 h 1449506"/>
              <a:gd name="connsiteX2" fmla="*/ 2563873 w 2780094"/>
              <a:gd name="connsiteY2" fmla="*/ 1449506 h 1449506"/>
              <a:gd name="connsiteX3" fmla="*/ 0 w 2780094"/>
              <a:gd name="connsiteY3" fmla="*/ 1430975 h 1449506"/>
              <a:gd name="connsiteX4" fmla="*/ 216623 w 2780094"/>
              <a:gd name="connsiteY4" fmla="*/ 0 h 1449506"/>
              <a:gd name="connsiteX0" fmla="*/ 216623 w 2696287"/>
              <a:gd name="connsiteY0" fmla="*/ 81768 h 1531274"/>
              <a:gd name="connsiteX1" fmla="*/ 2696287 w 2696287"/>
              <a:gd name="connsiteY1" fmla="*/ 0 h 1531274"/>
              <a:gd name="connsiteX2" fmla="*/ 2563873 w 2696287"/>
              <a:gd name="connsiteY2" fmla="*/ 1531274 h 1531274"/>
              <a:gd name="connsiteX3" fmla="*/ 0 w 2696287"/>
              <a:gd name="connsiteY3" fmla="*/ 1512743 h 1531274"/>
              <a:gd name="connsiteX4" fmla="*/ 216623 w 2696287"/>
              <a:gd name="connsiteY4" fmla="*/ 81768 h 1531274"/>
              <a:gd name="connsiteX0" fmla="*/ 187181 w 2696287"/>
              <a:gd name="connsiteY0" fmla="*/ 37647 h 1531274"/>
              <a:gd name="connsiteX1" fmla="*/ 2696287 w 2696287"/>
              <a:gd name="connsiteY1" fmla="*/ 0 h 1531274"/>
              <a:gd name="connsiteX2" fmla="*/ 2563873 w 2696287"/>
              <a:gd name="connsiteY2" fmla="*/ 1531274 h 1531274"/>
              <a:gd name="connsiteX3" fmla="*/ 0 w 2696287"/>
              <a:gd name="connsiteY3" fmla="*/ 1512743 h 1531274"/>
              <a:gd name="connsiteX4" fmla="*/ 187181 w 2696287"/>
              <a:gd name="connsiteY4" fmla="*/ 37647 h 1531274"/>
              <a:gd name="connsiteX0" fmla="*/ 187181 w 2696287"/>
              <a:gd name="connsiteY0" fmla="*/ 37647 h 1570729"/>
              <a:gd name="connsiteX1" fmla="*/ 2696287 w 2696287"/>
              <a:gd name="connsiteY1" fmla="*/ 0 h 1570729"/>
              <a:gd name="connsiteX2" fmla="*/ 2550396 w 2696287"/>
              <a:gd name="connsiteY2" fmla="*/ 1570729 h 1570729"/>
              <a:gd name="connsiteX3" fmla="*/ 0 w 2696287"/>
              <a:gd name="connsiteY3" fmla="*/ 1512743 h 1570729"/>
              <a:gd name="connsiteX4" fmla="*/ 187181 w 2696287"/>
              <a:gd name="connsiteY4" fmla="*/ 37647 h 1570729"/>
              <a:gd name="connsiteX0" fmla="*/ 187181 w 2707053"/>
              <a:gd name="connsiteY0" fmla="*/ 59859 h 1592941"/>
              <a:gd name="connsiteX1" fmla="*/ 2707053 w 2707053"/>
              <a:gd name="connsiteY1" fmla="*/ 0 h 1592941"/>
              <a:gd name="connsiteX2" fmla="*/ 2550396 w 2707053"/>
              <a:gd name="connsiteY2" fmla="*/ 1592941 h 1592941"/>
              <a:gd name="connsiteX3" fmla="*/ 0 w 2707053"/>
              <a:gd name="connsiteY3" fmla="*/ 1534955 h 1592941"/>
              <a:gd name="connsiteX4" fmla="*/ 187181 w 2707053"/>
              <a:gd name="connsiteY4" fmla="*/ 59859 h 1592941"/>
              <a:gd name="connsiteX0" fmla="*/ 172648 w 2707053"/>
              <a:gd name="connsiteY0" fmla="*/ 39908 h 1592941"/>
              <a:gd name="connsiteX1" fmla="*/ 2707053 w 2707053"/>
              <a:gd name="connsiteY1" fmla="*/ 0 h 1592941"/>
              <a:gd name="connsiteX2" fmla="*/ 2550396 w 2707053"/>
              <a:gd name="connsiteY2" fmla="*/ 1592941 h 1592941"/>
              <a:gd name="connsiteX3" fmla="*/ 0 w 2707053"/>
              <a:gd name="connsiteY3" fmla="*/ 1534955 h 1592941"/>
              <a:gd name="connsiteX4" fmla="*/ 172648 w 2707053"/>
              <a:gd name="connsiteY4" fmla="*/ 39908 h 1592941"/>
              <a:gd name="connsiteX0" fmla="*/ 172648 w 2707053"/>
              <a:gd name="connsiteY0" fmla="*/ 39908 h 1615980"/>
              <a:gd name="connsiteX1" fmla="*/ 2707053 w 2707053"/>
              <a:gd name="connsiteY1" fmla="*/ 0 h 1615980"/>
              <a:gd name="connsiteX2" fmla="*/ 2577955 w 2707053"/>
              <a:gd name="connsiteY2" fmla="*/ 1615980 h 1615980"/>
              <a:gd name="connsiteX3" fmla="*/ 0 w 2707053"/>
              <a:gd name="connsiteY3" fmla="*/ 1534955 h 1615980"/>
              <a:gd name="connsiteX4" fmla="*/ 172648 w 2707053"/>
              <a:gd name="connsiteY4" fmla="*/ 39908 h 1615980"/>
              <a:gd name="connsiteX0" fmla="*/ 179574 w 2713979"/>
              <a:gd name="connsiteY0" fmla="*/ 39908 h 1615980"/>
              <a:gd name="connsiteX1" fmla="*/ 2713979 w 2713979"/>
              <a:gd name="connsiteY1" fmla="*/ 0 h 1615980"/>
              <a:gd name="connsiteX2" fmla="*/ 2584881 w 2713979"/>
              <a:gd name="connsiteY2" fmla="*/ 1615980 h 1615980"/>
              <a:gd name="connsiteX3" fmla="*/ 0 w 2713979"/>
              <a:gd name="connsiteY3" fmla="*/ 1552575 h 1615980"/>
              <a:gd name="connsiteX4" fmla="*/ 179574 w 2713979"/>
              <a:gd name="connsiteY4" fmla="*/ 39908 h 161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3979" h="1615980">
                <a:moveTo>
                  <a:pt x="179574" y="39908"/>
                </a:moveTo>
                <a:lnTo>
                  <a:pt x="2713979" y="0"/>
                </a:lnTo>
                <a:lnTo>
                  <a:pt x="2584881" y="1615980"/>
                </a:lnTo>
                <a:lnTo>
                  <a:pt x="0" y="1552575"/>
                </a:lnTo>
                <a:lnTo>
                  <a:pt x="179574" y="39908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52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3D779-0398-481C-A71B-E4E0A1A1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 Process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49A17-9367-41CC-8216-E82D487848B5}"/>
              </a:ext>
            </a:extLst>
          </p:cNvPr>
          <p:cNvSpPr txBox="1"/>
          <p:nvPr/>
        </p:nvSpPr>
        <p:spPr>
          <a:xfrm>
            <a:off x="4077370" y="2118710"/>
            <a:ext cx="315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35C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our culture?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A42E3-774C-444A-913F-53546781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484" y="1618292"/>
            <a:ext cx="2834886" cy="1295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68422F-D3E8-4940-81E1-F2334ED60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282" y="2894503"/>
            <a:ext cx="2659610" cy="1204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C33449-AE1B-47AC-A631-4F615B3D3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451" y="4098567"/>
            <a:ext cx="2644369" cy="1150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8DFE77-F3B6-4691-9BA3-A8C071D396D3}"/>
              </a:ext>
            </a:extLst>
          </p:cNvPr>
          <p:cNvSpPr txBox="1"/>
          <p:nvPr/>
        </p:nvSpPr>
        <p:spPr>
          <a:xfrm>
            <a:off x="4077370" y="3276643"/>
            <a:ext cx="587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35C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area / location can we best attract talent?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9BF35-4075-4FBD-A1DF-DBC2A45A9AD1}"/>
              </a:ext>
            </a:extLst>
          </p:cNvPr>
          <p:cNvSpPr txBox="1"/>
          <p:nvPr/>
        </p:nvSpPr>
        <p:spPr>
          <a:xfrm>
            <a:off x="4077370" y="4413566"/>
            <a:ext cx="6381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35C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space/property best accomplishes our goals while hitting our target economics?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A6DBE-2EE1-4B99-A162-5FA47CA8077A}"/>
              </a:ext>
            </a:extLst>
          </p:cNvPr>
          <p:cNvSpPr txBox="1"/>
          <p:nvPr/>
        </p:nvSpPr>
        <p:spPr>
          <a:xfrm>
            <a:off x="8607971" y="735518"/>
            <a:ext cx="65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PRE-PANDEMIC</a:t>
            </a:r>
          </a:p>
        </p:txBody>
      </p:sp>
    </p:spTree>
    <p:extLst>
      <p:ext uri="{BB962C8B-B14F-4D97-AF65-F5344CB8AC3E}">
        <p14:creationId xmlns:p14="http://schemas.microsoft.com/office/powerpoint/2010/main" val="374187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3D779-0398-481C-A71B-E4E0A1A1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 Process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49A17-9367-41CC-8216-E82D487848B5}"/>
              </a:ext>
            </a:extLst>
          </p:cNvPr>
          <p:cNvSpPr txBox="1"/>
          <p:nvPr/>
        </p:nvSpPr>
        <p:spPr>
          <a:xfrm>
            <a:off x="3489542" y="1838801"/>
            <a:ext cx="315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35C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our culture?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A42E3-774C-444A-913F-53546781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11" y="1329572"/>
            <a:ext cx="2834886" cy="1295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68422F-D3E8-4940-81E1-F2334ED60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810" y="2447343"/>
            <a:ext cx="2659610" cy="1204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C33449-AE1B-47AC-A631-4F615B3D3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023" y="3519801"/>
            <a:ext cx="2644369" cy="1150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5A6B05-9E06-416D-B033-039217A112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7625" y="4582583"/>
            <a:ext cx="2773920" cy="11964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8DFE77-F3B6-4691-9BA3-A8C071D396D3}"/>
              </a:ext>
            </a:extLst>
          </p:cNvPr>
          <p:cNvSpPr txBox="1"/>
          <p:nvPr/>
        </p:nvSpPr>
        <p:spPr>
          <a:xfrm>
            <a:off x="5514284" y="3679662"/>
            <a:ext cx="470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35C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can we ensure employee safety in the workplace?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35C6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(Ventilation, Touch </a:t>
            </a:r>
            <a:r>
              <a:rPr lang="en-US" sz="1200" dirty="0">
                <a:solidFill>
                  <a:srgbClr val="535C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35C6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oints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35C6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etc.)</a:t>
            </a:r>
            <a:endParaRPr lang="en-US" b="1" dirty="0">
              <a:solidFill>
                <a:srgbClr val="535C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DD0FB8-77F0-4E81-8ADF-7FE0D1649286}"/>
              </a:ext>
            </a:extLst>
          </p:cNvPr>
          <p:cNvSpPr txBox="1"/>
          <p:nvPr/>
        </p:nvSpPr>
        <p:spPr>
          <a:xfrm>
            <a:off x="4550897" y="2783080"/>
            <a:ext cx="4707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35C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we operate as an organization? </a:t>
            </a:r>
            <a:r>
              <a:rPr lang="en-US" sz="1200" dirty="0">
                <a:solidFill>
                  <a:srgbClr val="535C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(Collaboratively vs Independently)</a:t>
            </a:r>
            <a:endParaRPr lang="en-US" dirty="0">
              <a:solidFill>
                <a:srgbClr val="535C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F7DA92-3051-428B-A7BF-3949C8BCE7A2}"/>
              </a:ext>
            </a:extLst>
          </p:cNvPr>
          <p:cNvSpPr txBox="1"/>
          <p:nvPr/>
        </p:nvSpPr>
        <p:spPr>
          <a:xfrm>
            <a:off x="6721543" y="4765306"/>
            <a:ext cx="470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35C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tactic best accomplishes these objectives?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35C6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(Office Environment, Home Environment, Combination?)</a:t>
            </a:r>
            <a:endParaRPr lang="en-US" b="1" dirty="0">
              <a:solidFill>
                <a:srgbClr val="535C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2B29D4-48DB-4AD4-8F87-705880DE3983}"/>
              </a:ext>
            </a:extLst>
          </p:cNvPr>
          <p:cNvSpPr txBox="1"/>
          <p:nvPr/>
        </p:nvSpPr>
        <p:spPr>
          <a:xfrm>
            <a:off x="8607971" y="735518"/>
            <a:ext cx="65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PANDEMIC</a:t>
            </a:r>
          </a:p>
        </p:txBody>
      </p:sp>
    </p:spTree>
    <p:extLst>
      <p:ext uri="{BB962C8B-B14F-4D97-AF65-F5344CB8AC3E}">
        <p14:creationId xmlns:p14="http://schemas.microsoft.com/office/powerpoint/2010/main" val="367250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2EB984C-4EB2-4C4F-9BB5-DDF10DEB2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7"/>
          <a:stretch/>
        </p:blipFill>
        <p:spPr>
          <a:xfrm>
            <a:off x="0" y="-58271"/>
            <a:ext cx="12192000" cy="588533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4ADBE7C2-21CE-477D-993A-F8967B56700F}"/>
              </a:ext>
            </a:extLst>
          </p:cNvPr>
          <p:cNvSpPr txBox="1">
            <a:spLocks/>
          </p:cNvSpPr>
          <p:nvPr/>
        </p:nvSpPr>
        <p:spPr>
          <a:xfrm>
            <a:off x="1524000" y="2335305"/>
            <a:ext cx="9144000" cy="120756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35C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a Tenants Market </a:t>
            </a:r>
          </a:p>
        </p:txBody>
      </p:sp>
    </p:spTree>
    <p:extLst>
      <p:ext uri="{BB962C8B-B14F-4D97-AF65-F5344CB8AC3E}">
        <p14:creationId xmlns:p14="http://schemas.microsoft.com/office/powerpoint/2010/main" val="4092018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MO Opens New 25-Story Headquarters in Downtown Milwaukee | REBusinessOnline">
            <a:extLst>
              <a:ext uri="{FF2B5EF4-FFF2-40B4-BE49-F238E27FC236}">
                <a16:creationId xmlns:a16="http://schemas.microsoft.com/office/drawing/2014/main" id="{0062DEF8-D0E8-49C2-B1A4-9A7FC1896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727" y="1536473"/>
            <a:ext cx="2702674" cy="202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73D779-0398-481C-A71B-E4E0A1A1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Tenants Have Choices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1F956-5A1B-45DF-905A-C9DF43386F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6" r="64986" b="17541"/>
          <a:stretch/>
        </p:blipFill>
        <p:spPr>
          <a:xfrm>
            <a:off x="903551" y="1520301"/>
            <a:ext cx="3220005" cy="41268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F15A6C-35C2-4FC8-A911-7AD575CFF784}"/>
              </a:ext>
            </a:extLst>
          </p:cNvPr>
          <p:cNvSpPr/>
          <p:nvPr/>
        </p:nvSpPr>
        <p:spPr>
          <a:xfrm>
            <a:off x="998062" y="4800511"/>
            <a:ext cx="1515491" cy="753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93D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Availability in US Bank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1C601C-6C7A-41D7-B204-CEB94CF08F3E}"/>
              </a:ext>
            </a:extLst>
          </p:cNvPr>
          <p:cNvSpPr/>
          <p:nvPr/>
        </p:nvSpPr>
        <p:spPr>
          <a:xfrm>
            <a:off x="4356712" y="2810075"/>
            <a:ext cx="1514011" cy="753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93D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Delivery of BMO Tower</a:t>
            </a:r>
          </a:p>
        </p:txBody>
      </p:sp>
      <p:pic>
        <p:nvPicPr>
          <p:cNvPr id="1032" name="Picture 8" descr="R1VER | Thornton Tomasetti">
            <a:extLst>
              <a:ext uri="{FF2B5EF4-FFF2-40B4-BE49-F238E27FC236}">
                <a16:creationId xmlns:a16="http://schemas.microsoft.com/office/drawing/2014/main" id="{269084AD-10F5-42B8-8F24-37D7758EC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2"/>
          <a:stretch/>
        </p:blipFill>
        <p:spPr bwMode="auto">
          <a:xfrm>
            <a:off x="4307728" y="3874492"/>
            <a:ext cx="2702674" cy="170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80C854-ACBF-4970-8365-DA5A28048C7A}"/>
              </a:ext>
            </a:extLst>
          </p:cNvPr>
          <p:cNvSpPr/>
          <p:nvPr/>
        </p:nvSpPr>
        <p:spPr>
          <a:xfrm>
            <a:off x="4356712" y="5235832"/>
            <a:ext cx="962117" cy="411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93D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R1VER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CB67A-5F0D-4DB0-9891-6C6B6BACC8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4572" y="1492398"/>
            <a:ext cx="4894990" cy="409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22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2EB984C-4EB2-4C4F-9BB5-DDF10DEB2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7"/>
          <a:stretch/>
        </p:blipFill>
        <p:spPr>
          <a:xfrm>
            <a:off x="0" y="-58271"/>
            <a:ext cx="12192000" cy="588533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4ADBE7C2-21CE-477D-993A-F8967B56700F}"/>
              </a:ext>
            </a:extLst>
          </p:cNvPr>
          <p:cNvSpPr txBox="1">
            <a:spLocks/>
          </p:cNvSpPr>
          <p:nvPr/>
        </p:nvSpPr>
        <p:spPr>
          <a:xfrm>
            <a:off x="1524000" y="2335305"/>
            <a:ext cx="9144000" cy="102429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35C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Value Proposition?</a:t>
            </a:r>
          </a:p>
        </p:txBody>
      </p:sp>
    </p:spTree>
    <p:extLst>
      <p:ext uri="{BB962C8B-B14F-4D97-AF65-F5344CB8AC3E}">
        <p14:creationId xmlns:p14="http://schemas.microsoft.com/office/powerpoint/2010/main" val="3783593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6C66EB-7AEB-4D73-B7C9-66892B8D9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41"/>
          <a:stretch/>
        </p:blipFill>
        <p:spPr>
          <a:xfrm>
            <a:off x="3374887" y="1275410"/>
            <a:ext cx="5442226" cy="4476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53DB6F-5B60-4464-8B62-14EB4C88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Landlord 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3751868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9A88-B98A-453B-824C-5312249C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Jim do?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33FC7E-B783-41A7-83AC-4997839D9DC9}"/>
              </a:ext>
            </a:extLst>
          </p:cNvPr>
          <p:cNvSpPr txBox="1"/>
          <p:nvPr/>
        </p:nvSpPr>
        <p:spPr>
          <a:xfrm>
            <a:off x="1978927" y="2434489"/>
            <a:ext cx="10371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Fiserv will locate downtown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83915-A4B5-43BE-A587-3247ACDBC610}"/>
              </a:ext>
            </a:extLst>
          </p:cNvPr>
          <p:cNvSpPr txBox="1"/>
          <p:nvPr/>
        </p:nvSpPr>
        <p:spPr>
          <a:xfrm>
            <a:off x="1978928" y="3226811"/>
            <a:ext cx="9307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major corporate tenant will announce a substantial suburban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7EDF91-A56C-49D4-A8FF-7CF77BD58914}"/>
              </a:ext>
            </a:extLst>
          </p:cNvPr>
          <p:cNvSpPr txBox="1"/>
          <p:nvPr/>
        </p:nvSpPr>
        <p:spPr>
          <a:xfrm>
            <a:off x="1978927" y="4450020"/>
            <a:ext cx="10371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DNC will be a “Brokered” Convention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BB3940-A76B-47FA-BB8B-821E298A8A5A}"/>
              </a:ext>
            </a:extLst>
          </p:cNvPr>
          <p:cNvSpPr txBox="1"/>
          <p:nvPr/>
        </p:nvSpPr>
        <p:spPr>
          <a:xfrm>
            <a:off x="838200" y="1427556"/>
            <a:ext cx="10371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2020 Predictions  - Jim Cavanaugh, Cushman &amp; Wakefield | </a:t>
            </a:r>
            <a:r>
              <a:rPr lang="en-US" sz="2000" dirty="0" err="1"/>
              <a:t>Boerke</a:t>
            </a:r>
            <a:endParaRPr lang="en-US" sz="2000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Thumbs Up Emoji">
                <a:extLst>
                  <a:ext uri="{FF2B5EF4-FFF2-40B4-BE49-F238E27FC236}">
                    <a16:creationId xmlns:a16="http://schemas.microsoft.com/office/drawing/2014/main" id="{52EAC54D-520A-49CA-9F28-A515FEFDE26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8545529"/>
                  </p:ext>
                </p:extLst>
              </p:nvPr>
            </p:nvGraphicFramePr>
            <p:xfrm>
              <a:off x="1428624" y="3429000"/>
              <a:ext cx="478602" cy="53590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478602" cy="535906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824025" dy="-17929067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 ax="-10799999" az="-10799999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7210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Thumbs Up Emoji">
                <a:extLst>
                  <a:ext uri="{FF2B5EF4-FFF2-40B4-BE49-F238E27FC236}">
                    <a16:creationId xmlns:a16="http://schemas.microsoft.com/office/drawing/2014/main" id="{52EAC54D-520A-49CA-9F28-A515FEFDE2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8624" y="3429000"/>
                <a:ext cx="478602" cy="535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3" name="3D Model 12" descr="Thumbs Up Emoji">
                <a:extLst>
                  <a:ext uri="{FF2B5EF4-FFF2-40B4-BE49-F238E27FC236}">
                    <a16:creationId xmlns:a16="http://schemas.microsoft.com/office/drawing/2014/main" id="{29B2330C-E192-4B5D-87AE-18A1F578639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1273028"/>
                  </p:ext>
                </p:extLst>
              </p:nvPr>
            </p:nvGraphicFramePr>
            <p:xfrm>
              <a:off x="1415027" y="2548916"/>
              <a:ext cx="505799" cy="53813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505799" cy="538133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824025" dy="-17929067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 ax="-439708" ay="-642846" az="-10717809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7210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3D Model 12" descr="Thumbs Up Emoji">
                <a:extLst>
                  <a:ext uri="{FF2B5EF4-FFF2-40B4-BE49-F238E27FC236}">
                    <a16:creationId xmlns:a16="http://schemas.microsoft.com/office/drawing/2014/main" id="{29B2330C-E192-4B5D-87AE-18A1F57863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5027" y="2548916"/>
                <a:ext cx="505799" cy="538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4" name="3D Model 13" descr="Thumbs Up Emoji">
                <a:extLst>
                  <a:ext uri="{FF2B5EF4-FFF2-40B4-BE49-F238E27FC236}">
                    <a16:creationId xmlns:a16="http://schemas.microsoft.com/office/drawing/2014/main" id="{8B4BF328-2A2C-43E5-99A2-7F6D649DA5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46906817"/>
                  </p:ext>
                </p:extLst>
              </p:nvPr>
            </p:nvGraphicFramePr>
            <p:xfrm rot="5400000">
              <a:off x="1415027" y="4556552"/>
              <a:ext cx="505799" cy="538133"/>
            </p:xfrm>
            <a:graphic>
              <a:graphicData uri="http://schemas.microsoft.com/office/drawing/2017/model3d">
                <am3d:model3d r:embed="rId3">
                  <am3d:spPr>
                    <a:xfrm rot="5400000">
                      <a:off x="0" y="0"/>
                      <a:ext cx="505799" cy="538133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824025" dy="-17929067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 ax="-439708" ay="-642846" az="-10717809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7210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4" name="3D Model 13" descr="Thumbs Up Emoji">
                <a:extLst>
                  <a:ext uri="{FF2B5EF4-FFF2-40B4-BE49-F238E27FC236}">
                    <a16:creationId xmlns:a16="http://schemas.microsoft.com/office/drawing/2014/main" id="{8B4BF328-2A2C-43E5-99A2-7F6D649DA5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>
                <a:off x="1415027" y="4556552"/>
                <a:ext cx="505799" cy="5381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494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1E924-F249-44A6-A269-FA4EBFC6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Predictions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319710-426E-46C7-B74D-5E25669CCE01}"/>
              </a:ext>
            </a:extLst>
          </p:cNvPr>
          <p:cNvSpPr txBox="1"/>
          <p:nvPr/>
        </p:nvSpPr>
        <p:spPr>
          <a:xfrm>
            <a:off x="1207189" y="1690688"/>
            <a:ext cx="11160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Office isn’t dead! There will continue to be increased interest in the suburbs, lower rise buildings, and single tenant sites.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F6B45-AE77-41BB-8D87-A0FAA7EA22F3}"/>
              </a:ext>
            </a:extLst>
          </p:cNvPr>
          <p:cNvSpPr txBox="1"/>
          <p:nvPr/>
        </p:nvSpPr>
        <p:spPr>
          <a:xfrm>
            <a:off x="1207189" y="2788424"/>
            <a:ext cx="11160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vaccine will become readily available by summer 2021 leading the majority of companies to return to the office at full capacity.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4AD55-E9BA-42AB-B934-B45028DD6C92}"/>
              </a:ext>
            </a:extLst>
          </p:cNvPr>
          <p:cNvSpPr txBox="1"/>
          <p:nvPr/>
        </p:nvSpPr>
        <p:spPr>
          <a:xfrm>
            <a:off x="1170403" y="3886160"/>
            <a:ext cx="11160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Demand for office space will increase significantly in Q3 &amp; Q4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491D8-BD08-430A-87EE-CA3A5B1ABAC7}"/>
              </a:ext>
            </a:extLst>
          </p:cNvPr>
          <p:cNvSpPr txBox="1"/>
          <p:nvPr/>
        </p:nvSpPr>
        <p:spPr>
          <a:xfrm>
            <a:off x="1133617" y="4553009"/>
            <a:ext cx="11160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Giannis will lead the Bucks to the NBA finals. </a:t>
            </a:r>
          </a:p>
        </p:txBody>
      </p:sp>
    </p:spTree>
    <p:extLst>
      <p:ext uri="{BB962C8B-B14F-4D97-AF65-F5344CB8AC3E}">
        <p14:creationId xmlns:p14="http://schemas.microsoft.com/office/powerpoint/2010/main" val="36446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01558-2357-46EC-AD79-C1031DB5E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Overview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8F5AF1-C597-4F05-9148-7474CDB19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053246"/>
              </p:ext>
            </p:extLst>
          </p:nvPr>
        </p:nvGraphicFramePr>
        <p:xfrm>
          <a:off x="2390808" y="1565719"/>
          <a:ext cx="7410384" cy="3625934"/>
        </p:xfrm>
        <a:graphic>
          <a:graphicData uri="http://schemas.openxmlformats.org/drawingml/2006/table">
            <a:tbl>
              <a:tblPr/>
              <a:tblGrid>
                <a:gridCol w="966719">
                  <a:extLst>
                    <a:ext uri="{9D8B030D-6E8A-4147-A177-3AD203B41FA5}">
                      <a16:colId xmlns:a16="http://schemas.microsoft.com/office/drawing/2014/main" val="2780030397"/>
                    </a:ext>
                  </a:extLst>
                </a:gridCol>
                <a:gridCol w="1228275">
                  <a:extLst>
                    <a:ext uri="{9D8B030D-6E8A-4147-A177-3AD203B41FA5}">
                      <a16:colId xmlns:a16="http://schemas.microsoft.com/office/drawing/2014/main" val="65507032"/>
                    </a:ext>
                  </a:extLst>
                </a:gridCol>
                <a:gridCol w="1179993">
                  <a:extLst>
                    <a:ext uri="{9D8B030D-6E8A-4147-A177-3AD203B41FA5}">
                      <a16:colId xmlns:a16="http://schemas.microsoft.com/office/drawing/2014/main" val="1084348885"/>
                    </a:ext>
                  </a:extLst>
                </a:gridCol>
                <a:gridCol w="1201704">
                  <a:extLst>
                    <a:ext uri="{9D8B030D-6E8A-4147-A177-3AD203B41FA5}">
                      <a16:colId xmlns:a16="http://schemas.microsoft.com/office/drawing/2014/main" val="692235898"/>
                    </a:ext>
                  </a:extLst>
                </a:gridCol>
                <a:gridCol w="988706">
                  <a:extLst>
                    <a:ext uri="{9D8B030D-6E8A-4147-A177-3AD203B41FA5}">
                      <a16:colId xmlns:a16="http://schemas.microsoft.com/office/drawing/2014/main" val="1849195525"/>
                    </a:ext>
                  </a:extLst>
                </a:gridCol>
                <a:gridCol w="1043312">
                  <a:extLst>
                    <a:ext uri="{9D8B030D-6E8A-4147-A177-3AD203B41FA5}">
                      <a16:colId xmlns:a16="http://schemas.microsoft.com/office/drawing/2014/main" val="1093509163"/>
                    </a:ext>
                  </a:extLst>
                </a:gridCol>
                <a:gridCol w="801675">
                  <a:extLst>
                    <a:ext uri="{9D8B030D-6E8A-4147-A177-3AD203B41FA5}">
                      <a16:colId xmlns:a16="http://schemas.microsoft.com/office/drawing/2014/main" val="252064322"/>
                    </a:ext>
                  </a:extLst>
                </a:gridCol>
              </a:tblGrid>
              <a:tr h="4326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Submarket</a:t>
                      </a:r>
                    </a:p>
                  </a:txBody>
                  <a:tcPr marL="20764" marR="20764" marT="20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</a:t>
                      </a:r>
                      <a:b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Buildings</a:t>
                      </a:r>
                    </a:p>
                  </a:txBody>
                  <a:tcPr marL="20764" marR="20764" marT="207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Inventory</a:t>
                      </a:r>
                    </a:p>
                  </a:txBody>
                  <a:tcPr marL="20764" marR="20764" marT="207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Available</a:t>
                      </a:r>
                    </a:p>
                  </a:txBody>
                  <a:tcPr marL="20764" marR="20764" marT="207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Available %</a:t>
                      </a:r>
                    </a:p>
                  </a:txBody>
                  <a:tcPr marL="20764" marR="20764" marT="207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Vacant</a:t>
                      </a:r>
                    </a:p>
                  </a:txBody>
                  <a:tcPr marL="20764" marR="20764" marT="207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Vacant %</a:t>
                      </a:r>
                    </a:p>
                  </a:txBody>
                  <a:tcPr marL="20764" marR="20764" marT="20764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004978"/>
                  </a:ext>
                </a:extLst>
              </a:tr>
              <a:tr h="4980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</a:t>
                      </a:r>
                    </a:p>
                  </a:txBody>
                  <a:tcPr marL="20764" marR="20764" marT="20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4,100,413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1,596,848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1,274,548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068604"/>
                  </a:ext>
                </a:extLst>
              </a:tr>
              <a:tr h="4980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</a:t>
                      </a:r>
                    </a:p>
                  </a:txBody>
                  <a:tcPr marL="20764" marR="20764" marT="20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7,627,799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2,004,483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1,267,050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869858"/>
                  </a:ext>
                </a:extLst>
              </a:tr>
              <a:tr h="5838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</a:t>
                      </a:r>
                    </a:p>
                  </a:txBody>
                  <a:tcPr marL="20764" marR="20764" marT="20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21,165,682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4,128,143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3,098,150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908901"/>
                  </a:ext>
                </a:extLst>
              </a:tr>
              <a:tr h="4980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</a:t>
                      </a:r>
                    </a:p>
                  </a:txBody>
                  <a:tcPr marL="20764" marR="20764" marT="20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1,610,146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136,195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119,085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452431"/>
                  </a:ext>
                </a:extLst>
              </a:tr>
              <a:tr h="5576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20764" marR="20764" marT="20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34,504,040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7,865,669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5,758,833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852396"/>
                  </a:ext>
                </a:extLst>
              </a:tr>
              <a:tr h="5576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Compared to 2019</a:t>
                      </a:r>
                    </a:p>
                  </a:txBody>
                  <a:tcPr marL="20764" marR="20764" marT="207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+1,349,470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+1,589,621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+3.9%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+1,331,170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+3.3%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745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10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2EB984C-4EB2-4C4F-9BB5-DDF10DEB2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7"/>
          <a:stretch/>
        </p:blipFill>
        <p:spPr>
          <a:xfrm>
            <a:off x="0" y="-58271"/>
            <a:ext cx="12192000" cy="588533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49FF8724-AB23-4D0F-8483-A932346B0F03}"/>
              </a:ext>
            </a:extLst>
          </p:cNvPr>
          <p:cNvSpPr txBox="1">
            <a:spLocks/>
          </p:cNvSpPr>
          <p:nvPr/>
        </p:nvSpPr>
        <p:spPr>
          <a:xfrm>
            <a:off x="1524000" y="1910948"/>
            <a:ext cx="9144000" cy="194689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35C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has the pandemic impacted the market?</a:t>
            </a:r>
          </a:p>
        </p:txBody>
      </p:sp>
    </p:spTree>
    <p:extLst>
      <p:ext uri="{BB962C8B-B14F-4D97-AF65-F5344CB8AC3E}">
        <p14:creationId xmlns:p14="http://schemas.microsoft.com/office/powerpoint/2010/main" val="410889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3A1216-9CF4-4E72-964A-842CE9D90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932"/>
          <a:stretch/>
        </p:blipFill>
        <p:spPr>
          <a:xfrm>
            <a:off x="442587" y="1801710"/>
            <a:ext cx="4573944" cy="3365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5C471-DA6A-4B25-A3D1-6FA7CEAC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Deal Dynamics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7C58C5-FC4E-461D-A803-7200AD30CB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94" b="7755"/>
          <a:stretch/>
        </p:blipFill>
        <p:spPr>
          <a:xfrm>
            <a:off x="5580830" y="1943559"/>
            <a:ext cx="6051291" cy="29708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B3F515-467D-42CB-A877-651B03F432F2}"/>
              </a:ext>
            </a:extLst>
          </p:cNvPr>
          <p:cNvSpPr/>
          <p:nvPr/>
        </p:nvSpPr>
        <p:spPr>
          <a:xfrm>
            <a:off x="893988" y="1690688"/>
            <a:ext cx="10887075" cy="3714752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57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5C471-DA6A-4B25-A3D1-6FA7CEAC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Demand Dynamics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F14E3-02FB-4EC7-964D-D183078CA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304" y="1987922"/>
            <a:ext cx="1684823" cy="3118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F65829-ECB2-42BD-BA19-BCF233985861}"/>
              </a:ext>
            </a:extLst>
          </p:cNvPr>
          <p:cNvSpPr txBox="1"/>
          <p:nvPr/>
        </p:nvSpPr>
        <p:spPr>
          <a:xfrm>
            <a:off x="8344504" y="2445004"/>
            <a:ext cx="31595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35C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50% Drop in Demand</a:t>
            </a:r>
          </a:p>
          <a:p>
            <a:r>
              <a:rPr lang="en-US" sz="1100" dirty="0">
                <a:solidFill>
                  <a:srgbClr val="535C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Since January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7E15D-3BEC-4FF2-AB01-CF50BFFD84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489"/>
          <a:stretch/>
        </p:blipFill>
        <p:spPr>
          <a:xfrm>
            <a:off x="7119620" y="2044097"/>
            <a:ext cx="7315834" cy="3049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93E5F0-8F77-4C57-9F6E-B6B8EC3B7F46}"/>
              </a:ext>
            </a:extLst>
          </p:cNvPr>
          <p:cNvSpPr/>
          <p:nvPr/>
        </p:nvSpPr>
        <p:spPr>
          <a:xfrm>
            <a:off x="1171120" y="1447800"/>
            <a:ext cx="5057095" cy="4319588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8B8E5D-BFA8-4E71-80DE-5468237C0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977" y="1569324"/>
            <a:ext cx="4402375" cy="415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96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495A6-BF73-4C9F-A5DD-1230588F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Notable Deals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F1B707-B351-40EE-BDD1-6E492D187918}"/>
              </a:ext>
            </a:extLst>
          </p:cNvPr>
          <p:cNvSpPr txBox="1"/>
          <p:nvPr/>
        </p:nvSpPr>
        <p:spPr>
          <a:xfrm>
            <a:off x="-3050863" y="1873240"/>
            <a:ext cx="38795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Milliman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Hydrite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 Shore Healthcare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Action of Wisconsin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Ross Innovative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Advent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Bradley 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Johnson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Mindful Staffing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Kahley Slater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 descr="Milliman – 13th International Takaful Summit">
            <a:extLst>
              <a:ext uri="{FF2B5EF4-FFF2-40B4-BE49-F238E27FC236}">
                <a16:creationId xmlns:a16="http://schemas.microsoft.com/office/drawing/2014/main" id="{E7141C72-E576-4E2D-A3E4-A2B449D1A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80" y="3429000"/>
            <a:ext cx="3286124" cy="219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ydrite Terre Haute Office | Glassdoor">
            <a:extLst>
              <a:ext uri="{FF2B5EF4-FFF2-40B4-BE49-F238E27FC236}">
                <a16:creationId xmlns:a16="http://schemas.microsoft.com/office/drawing/2014/main" id="{3F02B4A3-22E4-4D34-9D0D-F5FFD0E82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2" y="3810436"/>
            <a:ext cx="1313818" cy="13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me - North Shore Healthcare">
            <a:extLst>
              <a:ext uri="{FF2B5EF4-FFF2-40B4-BE49-F238E27FC236}">
                <a16:creationId xmlns:a16="http://schemas.microsoft.com/office/drawing/2014/main" id="{83C38EE7-D5EA-44E9-A9E1-D77BF43EA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345" y="1887321"/>
            <a:ext cx="2363964" cy="118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RTNERS IN PHILANTHROPY: Legal Action of Wisconsin - Milwaukee Business  Journal">
            <a:extLst>
              <a:ext uri="{FF2B5EF4-FFF2-40B4-BE49-F238E27FC236}">
                <a16:creationId xmlns:a16="http://schemas.microsoft.com/office/drawing/2014/main" id="{64B23011-25CA-4E5A-B4F7-F05E2D130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06" y="1971785"/>
            <a:ext cx="1888119" cy="106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Ross IES">
            <a:extLst>
              <a:ext uri="{FF2B5EF4-FFF2-40B4-BE49-F238E27FC236}">
                <a16:creationId xmlns:a16="http://schemas.microsoft.com/office/drawing/2014/main" id="{DAF48A99-B006-4D44-9343-E91E4D6A73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Ross Innovative Employment – MBREDC">
            <a:extLst>
              <a:ext uri="{FF2B5EF4-FFF2-40B4-BE49-F238E27FC236}">
                <a16:creationId xmlns:a16="http://schemas.microsoft.com/office/drawing/2014/main" id="{6B5F974A-936E-4154-9136-BCEBCBEC6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37" y="3870004"/>
            <a:ext cx="2523623" cy="131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ew Building, New Logo for The Bradley Foundation">
            <a:extLst>
              <a:ext uri="{FF2B5EF4-FFF2-40B4-BE49-F238E27FC236}">
                <a16:creationId xmlns:a16="http://schemas.microsoft.com/office/drawing/2014/main" id="{8A8A9F77-97EC-4891-BE31-3A1FFE1A6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61" y="1814916"/>
            <a:ext cx="32861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1A0013-F150-4AB0-AAE6-5469BE795B32}"/>
              </a:ext>
            </a:extLst>
          </p:cNvPr>
          <p:cNvSpPr txBox="1"/>
          <p:nvPr/>
        </p:nvSpPr>
        <p:spPr>
          <a:xfrm>
            <a:off x="7293347" y="735518"/>
            <a:ext cx="7867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SIGNED PRE-PANDEMIC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FBBE60-BBA1-4D30-AF56-AA75160E66F3}"/>
              </a:ext>
            </a:extLst>
          </p:cNvPr>
          <p:cNvSpPr txBox="1">
            <a:spLocks/>
          </p:cNvSpPr>
          <p:nvPr/>
        </p:nvSpPr>
        <p:spPr>
          <a:xfrm>
            <a:off x="5571968" y="3142394"/>
            <a:ext cx="1835757" cy="529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633 W Wisconsin Ave Milwaukee, WI</a:t>
            </a:r>
            <a:br>
              <a:rPr lang="en-US" sz="1400" dirty="0"/>
            </a:br>
            <a:r>
              <a:rPr lang="en-US" sz="1400" dirty="0"/>
              <a:t>23,200 SF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A92872-900B-4EF7-B465-41A2695C66C1}"/>
              </a:ext>
            </a:extLst>
          </p:cNvPr>
          <p:cNvSpPr txBox="1">
            <a:spLocks/>
          </p:cNvSpPr>
          <p:nvPr/>
        </p:nvSpPr>
        <p:spPr>
          <a:xfrm>
            <a:off x="8764630" y="3142394"/>
            <a:ext cx="1783393" cy="529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640 N 4</a:t>
            </a:r>
            <a:r>
              <a:rPr lang="en-US" sz="1400" b="1" baseline="30000" dirty="0"/>
              <a:t>th</a:t>
            </a:r>
            <a:r>
              <a:rPr lang="en-US" sz="1400" b="1" dirty="0"/>
              <a:t> St</a:t>
            </a:r>
          </a:p>
          <a:p>
            <a:pPr algn="ctr"/>
            <a:r>
              <a:rPr lang="en-US" sz="1400" b="1" dirty="0"/>
              <a:t>Milwaukee, WI</a:t>
            </a:r>
            <a:br>
              <a:rPr lang="en-US" sz="1400" dirty="0"/>
            </a:br>
            <a:r>
              <a:rPr lang="en-US" sz="1400" dirty="0"/>
              <a:t>22,683 SF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558B7A4-EB68-450A-8293-02375E5C95D2}"/>
              </a:ext>
            </a:extLst>
          </p:cNvPr>
          <p:cNvSpPr txBox="1">
            <a:spLocks/>
          </p:cNvSpPr>
          <p:nvPr/>
        </p:nvSpPr>
        <p:spPr>
          <a:xfrm>
            <a:off x="275164" y="5152806"/>
            <a:ext cx="1783393" cy="529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The Corridor</a:t>
            </a:r>
          </a:p>
          <a:p>
            <a:pPr algn="ctr"/>
            <a:r>
              <a:rPr lang="en-US" sz="1400" b="1" dirty="0"/>
              <a:t>Brookfield, WI</a:t>
            </a:r>
            <a:br>
              <a:rPr lang="en-US" sz="1400" dirty="0"/>
            </a:br>
            <a:r>
              <a:rPr lang="en-US" sz="1400" dirty="0"/>
              <a:t>45,000 SF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C461B59-74DB-4923-BE1E-4A8E172F9D1A}"/>
              </a:ext>
            </a:extLst>
          </p:cNvPr>
          <p:cNvSpPr txBox="1">
            <a:spLocks/>
          </p:cNvSpPr>
          <p:nvPr/>
        </p:nvSpPr>
        <p:spPr>
          <a:xfrm>
            <a:off x="3155445" y="5154090"/>
            <a:ext cx="1783393" cy="529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The Corridor</a:t>
            </a:r>
          </a:p>
          <a:p>
            <a:pPr algn="ctr"/>
            <a:r>
              <a:rPr lang="en-US" sz="1400" b="1" dirty="0"/>
              <a:t>Brookfield, WI</a:t>
            </a:r>
            <a:br>
              <a:rPr lang="en-US" sz="1400" dirty="0"/>
            </a:br>
            <a:r>
              <a:rPr lang="en-US" sz="1400" dirty="0"/>
              <a:t>118,300 SF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3FC190B-7727-4DE3-A0BF-A3A700557F78}"/>
              </a:ext>
            </a:extLst>
          </p:cNvPr>
          <p:cNvSpPr txBox="1">
            <a:spLocks/>
          </p:cNvSpPr>
          <p:nvPr/>
        </p:nvSpPr>
        <p:spPr>
          <a:xfrm>
            <a:off x="6606522" y="5152806"/>
            <a:ext cx="1783393" cy="529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7800 W Brown Deer Rd</a:t>
            </a:r>
          </a:p>
          <a:p>
            <a:pPr algn="ctr"/>
            <a:r>
              <a:rPr lang="en-US" sz="1400" b="1" dirty="0"/>
              <a:t>Milwaukee, WI</a:t>
            </a:r>
            <a:br>
              <a:rPr lang="en-US" sz="1400" dirty="0"/>
            </a:br>
            <a:r>
              <a:rPr lang="en-US" sz="1400" dirty="0"/>
              <a:t>40,282 SF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AE49A31-2EC8-4082-9E17-CC0496FC5233}"/>
              </a:ext>
            </a:extLst>
          </p:cNvPr>
          <p:cNvSpPr txBox="1">
            <a:spLocks/>
          </p:cNvSpPr>
          <p:nvPr/>
        </p:nvSpPr>
        <p:spPr>
          <a:xfrm>
            <a:off x="1892044" y="3142394"/>
            <a:ext cx="1835757" cy="529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1400 N Water St Milwaukee, WI</a:t>
            </a:r>
            <a:br>
              <a:rPr lang="en-US" sz="1400" dirty="0"/>
            </a:br>
            <a:r>
              <a:rPr lang="en-US" sz="1400" dirty="0"/>
              <a:t>15,700 SF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FC7616F-503E-4F50-A0F1-3A06C66F4C1F}"/>
              </a:ext>
            </a:extLst>
          </p:cNvPr>
          <p:cNvSpPr txBox="1">
            <a:spLocks/>
          </p:cNvSpPr>
          <p:nvPr/>
        </p:nvSpPr>
        <p:spPr>
          <a:xfrm>
            <a:off x="9787920" y="5148615"/>
            <a:ext cx="1835757" cy="529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10001 W Innovation Dr</a:t>
            </a:r>
          </a:p>
          <a:p>
            <a:pPr algn="ctr"/>
            <a:r>
              <a:rPr lang="en-US" sz="1400" b="1" dirty="0"/>
              <a:t>Wauwatosa, WI</a:t>
            </a:r>
            <a:br>
              <a:rPr lang="en-US" sz="1400" dirty="0"/>
            </a:br>
            <a:r>
              <a:rPr lang="en-US" sz="1400" dirty="0"/>
              <a:t>28,351 SF</a:t>
            </a:r>
          </a:p>
        </p:txBody>
      </p:sp>
      <p:pic>
        <p:nvPicPr>
          <p:cNvPr id="1026" name="Picture 2" descr="Breathe Well. Sleep Well. Live Better. | ADVENT Knows">
            <a:extLst>
              <a:ext uri="{FF2B5EF4-FFF2-40B4-BE49-F238E27FC236}">
                <a16:creationId xmlns:a16="http://schemas.microsoft.com/office/drawing/2014/main" id="{7D18FC80-51EE-4DF8-B7EF-149D2F0F5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336" y="4173686"/>
            <a:ext cx="2422923" cy="59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63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495A6-BF73-4C9F-A5DD-1230588F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Notable Deals</a:t>
            </a:r>
          </a:p>
        </p:txBody>
      </p:sp>
      <p:sp>
        <p:nvSpPr>
          <p:cNvPr id="5" name="AutoShape 14" descr="Ross IES">
            <a:extLst>
              <a:ext uri="{FF2B5EF4-FFF2-40B4-BE49-F238E27FC236}">
                <a16:creationId xmlns:a16="http://schemas.microsoft.com/office/drawing/2014/main" id="{DAF48A99-B006-4D44-9343-E91E4D6A73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A0013-F150-4AB0-AAE6-5469BE795B32}"/>
              </a:ext>
            </a:extLst>
          </p:cNvPr>
          <p:cNvSpPr txBox="1"/>
          <p:nvPr/>
        </p:nvSpPr>
        <p:spPr>
          <a:xfrm>
            <a:off x="6248400" y="735518"/>
            <a:ext cx="8712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SIGNED DURING THE PANDEMIC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0A9FAC-20A3-4691-84FA-34BF394BD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190" y="3303559"/>
            <a:ext cx="6085619" cy="1986001"/>
          </a:xfrm>
          <a:prstGeom prst="rect">
            <a:avLst/>
          </a:prstGeom>
        </p:spPr>
      </p:pic>
      <p:pic>
        <p:nvPicPr>
          <p:cNvPr id="2050" name="Picture 2" descr="Johnson-Bank-Logo - United Way of Dane County">
            <a:extLst>
              <a:ext uri="{FF2B5EF4-FFF2-40B4-BE49-F238E27FC236}">
                <a16:creationId xmlns:a16="http://schemas.microsoft.com/office/drawing/2014/main" id="{0468B005-D288-4C89-95F7-B9C5C404A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16" y="1808329"/>
            <a:ext cx="2781014" cy="21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ahler Slater | Architect Magazine">
            <a:extLst>
              <a:ext uri="{FF2B5EF4-FFF2-40B4-BE49-F238E27FC236}">
                <a16:creationId xmlns:a16="http://schemas.microsoft.com/office/drawing/2014/main" id="{564EA48F-2EDE-48DC-A22E-30F7B62F9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816" y="2711262"/>
            <a:ext cx="3900984" cy="5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63DE938-6B53-4C01-A0AE-4601A7096AFE}"/>
              </a:ext>
            </a:extLst>
          </p:cNvPr>
          <p:cNvSpPr txBox="1">
            <a:spLocks/>
          </p:cNvSpPr>
          <p:nvPr/>
        </p:nvSpPr>
        <p:spPr>
          <a:xfrm>
            <a:off x="1617926" y="3987569"/>
            <a:ext cx="1783393" cy="529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555 E Wells St</a:t>
            </a:r>
          </a:p>
          <a:p>
            <a:pPr algn="ctr"/>
            <a:r>
              <a:rPr lang="en-US" sz="1400" b="1" dirty="0"/>
              <a:t>Milwaukee, WI</a:t>
            </a:r>
            <a:br>
              <a:rPr lang="en-US" sz="1400" dirty="0"/>
            </a:br>
            <a:r>
              <a:rPr lang="en-US" sz="1400" dirty="0"/>
              <a:t>40,500 SF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CC399-FF1E-4EFC-A2AB-A04273F6EA31}"/>
              </a:ext>
            </a:extLst>
          </p:cNvPr>
          <p:cNvSpPr txBox="1">
            <a:spLocks/>
          </p:cNvSpPr>
          <p:nvPr/>
        </p:nvSpPr>
        <p:spPr>
          <a:xfrm>
            <a:off x="8511611" y="3581400"/>
            <a:ext cx="1783393" cy="529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790 N Water St</a:t>
            </a:r>
          </a:p>
          <a:p>
            <a:pPr algn="ctr"/>
            <a:r>
              <a:rPr lang="en-US" sz="1400" b="1" dirty="0"/>
              <a:t>Milwaukee, WI</a:t>
            </a:r>
            <a:br>
              <a:rPr lang="en-US" sz="1400" dirty="0"/>
            </a:br>
            <a:r>
              <a:rPr lang="en-US" sz="1400" dirty="0"/>
              <a:t>14,745 SF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0169A7-0815-446F-A5A2-CFBB509ECDFE}"/>
              </a:ext>
            </a:extLst>
          </p:cNvPr>
          <p:cNvSpPr txBox="1">
            <a:spLocks/>
          </p:cNvSpPr>
          <p:nvPr/>
        </p:nvSpPr>
        <p:spPr>
          <a:xfrm>
            <a:off x="5051903" y="5194271"/>
            <a:ext cx="1783393" cy="529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11700 W Lake Park Dr</a:t>
            </a:r>
          </a:p>
          <a:p>
            <a:pPr algn="ctr"/>
            <a:r>
              <a:rPr lang="en-US" sz="1400" b="1" dirty="0"/>
              <a:t>Milwaukee, WI</a:t>
            </a:r>
            <a:br>
              <a:rPr lang="en-US" sz="1400" dirty="0"/>
            </a:br>
            <a:r>
              <a:rPr lang="en-US" sz="1400" dirty="0"/>
              <a:t>32,300 SF</a:t>
            </a:r>
          </a:p>
        </p:txBody>
      </p:sp>
    </p:spTree>
    <p:extLst>
      <p:ext uri="{BB962C8B-B14F-4D97-AF65-F5344CB8AC3E}">
        <p14:creationId xmlns:p14="http://schemas.microsoft.com/office/powerpoint/2010/main" val="294150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2EB984C-4EB2-4C4F-9BB5-DDF10DEB2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7"/>
          <a:stretch/>
        </p:blipFill>
        <p:spPr>
          <a:xfrm>
            <a:off x="0" y="-58271"/>
            <a:ext cx="12192000" cy="5885330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EAC2783E-3616-4684-BA0E-E26EA9CCD226}"/>
              </a:ext>
            </a:extLst>
          </p:cNvPr>
          <p:cNvSpPr txBox="1">
            <a:spLocks/>
          </p:cNvSpPr>
          <p:nvPr/>
        </p:nvSpPr>
        <p:spPr>
          <a:xfrm>
            <a:off x="1524000" y="1910948"/>
            <a:ext cx="9144000" cy="133721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35C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 Market Disruptors</a:t>
            </a:r>
          </a:p>
        </p:txBody>
      </p:sp>
    </p:spTree>
    <p:extLst>
      <p:ext uri="{BB962C8B-B14F-4D97-AF65-F5344CB8AC3E}">
        <p14:creationId xmlns:p14="http://schemas.microsoft.com/office/powerpoint/2010/main" val="99299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993106-7D86-4168-B196-FD2B986D73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0" b="25059"/>
          <a:stretch/>
        </p:blipFill>
        <p:spPr>
          <a:xfrm>
            <a:off x="0" y="0"/>
            <a:ext cx="12192000" cy="58270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4CB5E-2018-4B67-BBC6-A26CBD58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94" y="365125"/>
            <a:ext cx="10463306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Suburban Office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4F84E5-0024-4A14-8413-33A719A3615E}"/>
              </a:ext>
            </a:extLst>
          </p:cNvPr>
          <p:cNvSpPr/>
          <p:nvPr/>
        </p:nvSpPr>
        <p:spPr>
          <a:xfrm>
            <a:off x="-1" y="1272983"/>
            <a:ext cx="4536141" cy="418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b="1" dirty="0">
                <a:solidFill>
                  <a:srgbClr val="0093D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 2000’s</a:t>
            </a:r>
          </a:p>
        </p:txBody>
      </p:sp>
    </p:spTree>
    <p:extLst>
      <p:ext uri="{BB962C8B-B14F-4D97-AF65-F5344CB8AC3E}">
        <p14:creationId xmlns:p14="http://schemas.microsoft.com/office/powerpoint/2010/main" val="1961861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1607F72B6DB942AAA5AA3BF110AAB4" ma:contentTypeVersion="13" ma:contentTypeDescription="Create a new document." ma:contentTypeScope="" ma:versionID="3e0ab80c82d46b22fe0fa881838c4369">
  <xsd:schema xmlns:xsd="http://www.w3.org/2001/XMLSchema" xmlns:xs="http://www.w3.org/2001/XMLSchema" xmlns:p="http://schemas.microsoft.com/office/2006/metadata/properties" xmlns:ns2="80ab2375-06fc-44fd-b722-2e821c00b33a" xmlns:ns3="42953668-9a06-4881-933c-2398322db94c" targetNamespace="http://schemas.microsoft.com/office/2006/metadata/properties" ma:root="true" ma:fieldsID="270133522b0e11aa62a49ca9f8cbb052" ns2:_="" ns3:_="">
    <xsd:import namespace="80ab2375-06fc-44fd-b722-2e821c00b33a"/>
    <xsd:import namespace="42953668-9a06-4881-933c-2398322db94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Inclu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b2375-06fc-44fd-b722-2e821c00b3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53668-9a06-4881-933c-2398322db9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Include" ma:index="20" nillable="true" ma:displayName="Include" ma:default="1" ma:format="Dropdown" ma:internalName="Includ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clude xmlns="42953668-9a06-4881-933c-2398322db94c">true</Include>
  </documentManagement>
</p:properties>
</file>

<file path=customXml/itemProps1.xml><?xml version="1.0" encoding="utf-8"?>
<ds:datastoreItem xmlns:ds="http://schemas.openxmlformats.org/officeDocument/2006/customXml" ds:itemID="{E92C7CCC-2C3D-48A0-8789-04016F1F9974}"/>
</file>

<file path=customXml/itemProps2.xml><?xml version="1.0" encoding="utf-8"?>
<ds:datastoreItem xmlns:ds="http://schemas.openxmlformats.org/officeDocument/2006/customXml" ds:itemID="{07C5FC77-9DD9-4B54-90E8-B82CD4C0C809}"/>
</file>

<file path=customXml/itemProps3.xml><?xml version="1.0" encoding="utf-8"?>
<ds:datastoreItem xmlns:ds="http://schemas.openxmlformats.org/officeDocument/2006/customXml" ds:itemID="{08A749C6-840D-4D34-B382-CF9FBAE260E6}"/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526</Words>
  <Application>Microsoft Office PowerPoint</Application>
  <PresentationFormat>Widescreen</PresentationFormat>
  <Paragraphs>147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Office Theme</vt:lpstr>
      <vt:lpstr>BEN ANDERSON Colliers | Wisconsin</vt:lpstr>
      <vt:lpstr>Market Overview</vt:lpstr>
      <vt:lpstr>PowerPoint Presentation</vt:lpstr>
      <vt:lpstr>2020 Deal Dynamics</vt:lpstr>
      <vt:lpstr>2020 Demand Dynamics</vt:lpstr>
      <vt:lpstr>2020 Notable Deals</vt:lpstr>
      <vt:lpstr>2020 Notable Deals</vt:lpstr>
      <vt:lpstr>PowerPoint Presentation</vt:lpstr>
      <vt:lpstr>Suburban Office</vt:lpstr>
      <vt:lpstr> Strength of Downtown</vt:lpstr>
      <vt:lpstr>Work From Anywhere</vt:lpstr>
      <vt:lpstr>Decision Making Process </vt:lpstr>
      <vt:lpstr>Decision Making Process </vt:lpstr>
      <vt:lpstr>PowerPoint Presentation</vt:lpstr>
      <vt:lpstr>Tenants Have Choices</vt:lpstr>
      <vt:lpstr>PowerPoint Presentation</vt:lpstr>
      <vt:lpstr>Landlord Value Proposition</vt:lpstr>
      <vt:lpstr>How did Jim do?</vt:lpstr>
      <vt:lpstr>2021 Predictions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Market Disruptors</dc:title>
  <dc:creator>Maggie Blair</dc:creator>
  <cp:lastModifiedBy>Anderson, Ben</cp:lastModifiedBy>
  <cp:revision>49</cp:revision>
  <cp:lastPrinted>2020-12-09T02:12:10Z</cp:lastPrinted>
  <dcterms:created xsi:type="dcterms:W3CDTF">2020-12-02T14:36:30Z</dcterms:created>
  <dcterms:modified xsi:type="dcterms:W3CDTF">2020-12-09T03:02:10Z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0x010100EF1607F72B6DB942AAA5AA3BF110AAB4</vt:lpwstr>
  </property>
</Properties>
</file>