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4" r:id="rId6"/>
    <p:sldId id="262" r:id="rId7"/>
    <p:sldId id="265" r:id="rId8"/>
    <p:sldId id="263"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6" d="100"/>
          <a:sy n="66" d="100"/>
        </p:scale>
        <p:origin x="679" y="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1311506-B57A-4E6B-9C65-9B6BA3628795}" type="datetimeFigureOut">
              <a:rPr lang="en-US" smtClean="0"/>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1F880-5721-4E51-AAA0-014E26EC85BE}" type="slidenum">
              <a:rPr lang="en-US" smtClean="0"/>
              <a:t>‹#›</a:t>
            </a:fld>
            <a:endParaRPr lang="en-US"/>
          </a:p>
        </p:txBody>
      </p:sp>
    </p:spTree>
    <p:extLst>
      <p:ext uri="{BB962C8B-B14F-4D97-AF65-F5344CB8AC3E}">
        <p14:creationId xmlns:p14="http://schemas.microsoft.com/office/powerpoint/2010/main" val="2583964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311506-B57A-4E6B-9C65-9B6BA3628795}" type="datetimeFigureOut">
              <a:rPr lang="en-US" smtClean="0"/>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1F880-5721-4E51-AAA0-014E26EC85BE}" type="slidenum">
              <a:rPr lang="en-US" smtClean="0"/>
              <a:t>‹#›</a:t>
            </a:fld>
            <a:endParaRPr lang="en-US"/>
          </a:p>
        </p:txBody>
      </p:sp>
    </p:spTree>
    <p:extLst>
      <p:ext uri="{BB962C8B-B14F-4D97-AF65-F5344CB8AC3E}">
        <p14:creationId xmlns:p14="http://schemas.microsoft.com/office/powerpoint/2010/main" val="524802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311506-B57A-4E6B-9C65-9B6BA3628795}" type="datetimeFigureOut">
              <a:rPr lang="en-US" smtClean="0"/>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1F880-5721-4E51-AAA0-014E26EC85BE}" type="slidenum">
              <a:rPr lang="en-US" smtClean="0"/>
              <a:t>‹#›</a:t>
            </a:fld>
            <a:endParaRPr lang="en-US"/>
          </a:p>
        </p:txBody>
      </p:sp>
    </p:spTree>
    <p:extLst>
      <p:ext uri="{BB962C8B-B14F-4D97-AF65-F5344CB8AC3E}">
        <p14:creationId xmlns:p14="http://schemas.microsoft.com/office/powerpoint/2010/main" val="1305013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311506-B57A-4E6B-9C65-9B6BA3628795}" type="datetimeFigureOut">
              <a:rPr lang="en-US" smtClean="0"/>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1F880-5721-4E51-AAA0-014E26EC85BE}" type="slidenum">
              <a:rPr lang="en-US" smtClean="0"/>
              <a:t>‹#›</a:t>
            </a:fld>
            <a:endParaRPr lang="en-US"/>
          </a:p>
        </p:txBody>
      </p:sp>
    </p:spTree>
    <p:extLst>
      <p:ext uri="{BB962C8B-B14F-4D97-AF65-F5344CB8AC3E}">
        <p14:creationId xmlns:p14="http://schemas.microsoft.com/office/powerpoint/2010/main" val="545859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311506-B57A-4E6B-9C65-9B6BA3628795}" type="datetimeFigureOut">
              <a:rPr lang="en-US" smtClean="0"/>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1F880-5721-4E51-AAA0-014E26EC85BE}" type="slidenum">
              <a:rPr lang="en-US" smtClean="0"/>
              <a:t>‹#›</a:t>
            </a:fld>
            <a:endParaRPr lang="en-US"/>
          </a:p>
        </p:txBody>
      </p:sp>
    </p:spTree>
    <p:extLst>
      <p:ext uri="{BB962C8B-B14F-4D97-AF65-F5344CB8AC3E}">
        <p14:creationId xmlns:p14="http://schemas.microsoft.com/office/powerpoint/2010/main" val="3103008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311506-B57A-4E6B-9C65-9B6BA3628795}" type="datetimeFigureOut">
              <a:rPr lang="en-US" smtClean="0"/>
              <a:t>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D1F880-5721-4E51-AAA0-014E26EC85BE}" type="slidenum">
              <a:rPr lang="en-US" smtClean="0"/>
              <a:t>‹#›</a:t>
            </a:fld>
            <a:endParaRPr lang="en-US"/>
          </a:p>
        </p:txBody>
      </p:sp>
    </p:spTree>
    <p:extLst>
      <p:ext uri="{BB962C8B-B14F-4D97-AF65-F5344CB8AC3E}">
        <p14:creationId xmlns:p14="http://schemas.microsoft.com/office/powerpoint/2010/main" val="841207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311506-B57A-4E6B-9C65-9B6BA3628795}" type="datetimeFigureOut">
              <a:rPr lang="en-US" smtClean="0"/>
              <a:t>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D1F880-5721-4E51-AAA0-014E26EC85BE}" type="slidenum">
              <a:rPr lang="en-US" smtClean="0"/>
              <a:t>‹#›</a:t>
            </a:fld>
            <a:endParaRPr lang="en-US"/>
          </a:p>
        </p:txBody>
      </p:sp>
    </p:spTree>
    <p:extLst>
      <p:ext uri="{BB962C8B-B14F-4D97-AF65-F5344CB8AC3E}">
        <p14:creationId xmlns:p14="http://schemas.microsoft.com/office/powerpoint/2010/main" val="3176220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1311506-B57A-4E6B-9C65-9B6BA3628795}" type="datetimeFigureOut">
              <a:rPr lang="en-US" smtClean="0"/>
              <a:t>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D1F880-5721-4E51-AAA0-014E26EC85BE}" type="slidenum">
              <a:rPr lang="en-US" smtClean="0"/>
              <a:t>‹#›</a:t>
            </a:fld>
            <a:endParaRPr lang="en-US"/>
          </a:p>
        </p:txBody>
      </p:sp>
    </p:spTree>
    <p:extLst>
      <p:ext uri="{BB962C8B-B14F-4D97-AF65-F5344CB8AC3E}">
        <p14:creationId xmlns:p14="http://schemas.microsoft.com/office/powerpoint/2010/main" val="2806018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311506-B57A-4E6B-9C65-9B6BA3628795}" type="datetimeFigureOut">
              <a:rPr lang="en-US" smtClean="0"/>
              <a:t>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D1F880-5721-4E51-AAA0-014E26EC85BE}" type="slidenum">
              <a:rPr lang="en-US" smtClean="0"/>
              <a:t>‹#›</a:t>
            </a:fld>
            <a:endParaRPr lang="en-US"/>
          </a:p>
        </p:txBody>
      </p:sp>
    </p:spTree>
    <p:extLst>
      <p:ext uri="{BB962C8B-B14F-4D97-AF65-F5344CB8AC3E}">
        <p14:creationId xmlns:p14="http://schemas.microsoft.com/office/powerpoint/2010/main" val="3539043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311506-B57A-4E6B-9C65-9B6BA3628795}" type="datetimeFigureOut">
              <a:rPr lang="en-US" smtClean="0"/>
              <a:t>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D1F880-5721-4E51-AAA0-014E26EC85BE}" type="slidenum">
              <a:rPr lang="en-US" smtClean="0"/>
              <a:t>‹#›</a:t>
            </a:fld>
            <a:endParaRPr lang="en-US"/>
          </a:p>
        </p:txBody>
      </p:sp>
    </p:spTree>
    <p:extLst>
      <p:ext uri="{BB962C8B-B14F-4D97-AF65-F5344CB8AC3E}">
        <p14:creationId xmlns:p14="http://schemas.microsoft.com/office/powerpoint/2010/main" val="57020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311506-B57A-4E6B-9C65-9B6BA3628795}" type="datetimeFigureOut">
              <a:rPr lang="en-US" smtClean="0"/>
              <a:t>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D1F880-5721-4E51-AAA0-014E26EC85BE}" type="slidenum">
              <a:rPr lang="en-US" smtClean="0"/>
              <a:t>‹#›</a:t>
            </a:fld>
            <a:endParaRPr lang="en-US"/>
          </a:p>
        </p:txBody>
      </p:sp>
    </p:spTree>
    <p:extLst>
      <p:ext uri="{BB962C8B-B14F-4D97-AF65-F5344CB8AC3E}">
        <p14:creationId xmlns:p14="http://schemas.microsoft.com/office/powerpoint/2010/main" val="4271993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311506-B57A-4E6B-9C65-9B6BA3628795}" type="datetimeFigureOut">
              <a:rPr lang="en-US" smtClean="0"/>
              <a:t>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D1F880-5721-4E51-AAA0-014E26EC85BE}" type="slidenum">
              <a:rPr lang="en-US" smtClean="0"/>
              <a:t>‹#›</a:t>
            </a:fld>
            <a:endParaRPr lang="en-US"/>
          </a:p>
        </p:txBody>
      </p:sp>
    </p:spTree>
    <p:extLst>
      <p:ext uri="{BB962C8B-B14F-4D97-AF65-F5344CB8AC3E}">
        <p14:creationId xmlns:p14="http://schemas.microsoft.com/office/powerpoint/2010/main" val="2127935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Commercial Brokerage and Southeastern Wisconsin Market Update</a:t>
            </a:r>
            <a:br>
              <a:rPr lang="en-US" dirty="0"/>
            </a:br>
            <a:r>
              <a:rPr lang="en-US" sz="3300" i="1" dirty="0"/>
              <a:t>presented to the Ozaukee Board of REALTORS® </a:t>
            </a:r>
          </a:p>
        </p:txBody>
      </p:sp>
      <p:sp>
        <p:nvSpPr>
          <p:cNvPr id="3" name="Subtitle 2"/>
          <p:cNvSpPr>
            <a:spLocks noGrp="1"/>
          </p:cNvSpPr>
          <p:nvPr>
            <p:ph type="subTitle" idx="1"/>
          </p:nvPr>
        </p:nvSpPr>
        <p:spPr>
          <a:xfrm>
            <a:off x="1529787" y="3920342"/>
            <a:ext cx="9144000" cy="1655762"/>
          </a:xfrm>
        </p:spPr>
        <p:txBody>
          <a:bodyPr/>
          <a:lstStyle/>
          <a:p>
            <a:r>
              <a:rPr lang="en-US" i="1" dirty="0"/>
              <a:t>Curt Pitzen, NAI MLG Commercial</a:t>
            </a:r>
            <a:br>
              <a:rPr lang="en-US" i="1" dirty="0"/>
            </a:br>
            <a:r>
              <a:rPr lang="en-US" i="1" dirty="0"/>
              <a:t>CARW Chairman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2614" y="4782847"/>
            <a:ext cx="2506661" cy="1769879"/>
          </a:xfrm>
          <a:prstGeom prst="rect">
            <a:avLst/>
          </a:prstGeom>
        </p:spPr>
      </p:pic>
    </p:spTree>
    <p:extLst>
      <p:ext uri="{BB962C8B-B14F-4D97-AF65-F5344CB8AC3E}">
        <p14:creationId xmlns:p14="http://schemas.microsoft.com/office/powerpoint/2010/main" val="3624441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0360"/>
            <a:ext cx="10515600" cy="1325563"/>
          </a:xfrm>
        </p:spPr>
        <p:txBody>
          <a:bodyPr/>
          <a:lstStyle/>
          <a:p>
            <a:r>
              <a:rPr lang="en-US" u="sng" dirty="0"/>
              <a:t>CARW: Commercial Association of REALTORS®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8941" y="5446466"/>
            <a:ext cx="1544450" cy="1090490"/>
          </a:xfrm>
          <a:prstGeom prst="rect">
            <a:avLst/>
          </a:prstGeom>
        </p:spPr>
      </p:pic>
      <p:sp>
        <p:nvSpPr>
          <p:cNvPr id="4" name="TextBox 3"/>
          <p:cNvSpPr txBox="1"/>
          <p:nvPr/>
        </p:nvSpPr>
        <p:spPr>
          <a:xfrm>
            <a:off x="1630177" y="1688390"/>
            <a:ext cx="8588188" cy="4801314"/>
          </a:xfrm>
          <a:prstGeom prst="rect">
            <a:avLst/>
          </a:prstGeom>
          <a:noFill/>
        </p:spPr>
        <p:txBody>
          <a:bodyPr wrap="square" rtlCol="0">
            <a:spAutoFit/>
          </a:bodyPr>
          <a:lstStyle/>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Advocacy | Education | Networking | Data</a:t>
            </a:r>
            <a:b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lang="en-US" sz="2400" dirty="0">
                <a:solidFill>
                  <a:prstClr val="black"/>
                </a:solidFill>
                <a:latin typeface="Calibri" panose="020F0502020204030204"/>
              </a:rPr>
              <a:t>650 members locally and 800,000 nationally: part of a 1.2 million member organization</a:t>
            </a:r>
            <a:br>
              <a:rPr lang="en-US" sz="2400" dirty="0">
                <a:solidFill>
                  <a:prstClr val="black"/>
                </a:solidFill>
                <a:latin typeface="Calibri" panose="020F0502020204030204"/>
              </a:rPr>
            </a:br>
            <a:endParaRPr lang="en-US" sz="2400" dirty="0">
              <a:solidFill>
                <a:prstClr val="black"/>
              </a:solidFill>
              <a:latin typeface="Calibri" panose="020F0502020204030204"/>
            </a:endParaRP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lang="en-US" sz="2400" dirty="0">
                <a:solidFill>
                  <a:prstClr val="black"/>
                </a:solidFill>
                <a:latin typeface="Calibri" panose="020F0502020204030204"/>
              </a:rPr>
              <a:t>Statewide reach with concentration in SE Wisconsin: office, industrial, retail</a:t>
            </a:r>
            <a:br>
              <a:rPr lang="en-US" sz="2400" dirty="0">
                <a:solidFill>
                  <a:prstClr val="black"/>
                </a:solidFill>
                <a:latin typeface="Calibri" panose="020F0502020204030204"/>
              </a:rPr>
            </a:br>
            <a:endParaRPr lang="en-US" sz="2400" dirty="0">
              <a:solidFill>
                <a:prstClr val="black"/>
              </a:solidFill>
              <a:latin typeface="Calibri" panose="020F0502020204030204"/>
            </a:endParaRP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lang="en-US" sz="2400" dirty="0">
                <a:solidFill>
                  <a:prstClr val="black"/>
                </a:solidFill>
                <a:latin typeface="Calibri" panose="020F0502020204030204"/>
              </a:rPr>
              <a:t>Designations: CCIM and SIOR</a:t>
            </a:r>
            <a:br>
              <a:rPr lang="en-US" sz="2400" dirty="0">
                <a:solidFill>
                  <a:prstClr val="black"/>
                </a:solidFill>
                <a:latin typeface="Calibri" panose="020F0502020204030204"/>
              </a:rPr>
            </a:br>
            <a:endParaRPr lang="en-US" sz="2400" dirty="0">
              <a:solidFill>
                <a:prstClr val="black"/>
              </a:solidFill>
              <a:latin typeface="Calibri" panose="020F0502020204030204"/>
            </a:endParaRP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REACH: Real Estate Alliance for Charity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0433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0360"/>
            <a:ext cx="10515600" cy="1325563"/>
          </a:xfrm>
        </p:spPr>
        <p:txBody>
          <a:bodyPr/>
          <a:lstStyle/>
          <a:p>
            <a:pPr algn="ctr"/>
            <a:r>
              <a:rPr lang="en-US" dirty="0"/>
              <a:t>Questions?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8941" y="5446466"/>
            <a:ext cx="1544450" cy="1090490"/>
          </a:xfrm>
          <a:prstGeom prst="rect">
            <a:avLst/>
          </a:prstGeom>
        </p:spPr>
      </p:pic>
    </p:spTree>
    <p:extLst>
      <p:ext uri="{BB962C8B-B14F-4D97-AF65-F5344CB8AC3E}">
        <p14:creationId xmlns:p14="http://schemas.microsoft.com/office/powerpoint/2010/main" val="3526796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0360"/>
            <a:ext cx="10515600" cy="1325563"/>
          </a:xfrm>
        </p:spPr>
        <p:txBody>
          <a:bodyPr/>
          <a:lstStyle/>
          <a:p>
            <a:r>
              <a:rPr lang="en-US" u="sng" dirty="0"/>
              <a:t>Introduction</a:t>
            </a:r>
            <a:r>
              <a:rPr lang="en-US" dirty="0"/>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8941" y="5446466"/>
            <a:ext cx="1544450" cy="1090490"/>
          </a:xfrm>
          <a:prstGeom prst="rect">
            <a:avLst/>
          </a:prstGeom>
        </p:spPr>
      </p:pic>
      <p:sp>
        <p:nvSpPr>
          <p:cNvPr id="4" name="TextBox 3"/>
          <p:cNvSpPr txBox="1"/>
          <p:nvPr/>
        </p:nvSpPr>
        <p:spPr>
          <a:xfrm>
            <a:off x="1630177" y="1688390"/>
            <a:ext cx="8588188" cy="350865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3000" dirty="0"/>
              <a:t>Curt Pitzen</a:t>
            </a:r>
          </a:p>
          <a:p>
            <a:pPr marL="285750" indent="-285750">
              <a:lnSpc>
                <a:spcPct val="150000"/>
              </a:lnSpc>
              <a:buFont typeface="Arial" panose="020B0604020202020204" pitchFamily="34" charset="0"/>
              <a:buChar char="•"/>
            </a:pPr>
            <a:r>
              <a:rPr lang="en-US" sz="3000" dirty="0"/>
              <a:t>NAI MLG Commercial Real Estate</a:t>
            </a:r>
          </a:p>
          <a:p>
            <a:pPr marL="285750" indent="-285750">
              <a:lnSpc>
                <a:spcPct val="150000"/>
              </a:lnSpc>
              <a:buFont typeface="Arial" panose="020B0604020202020204" pitchFamily="34" charset="0"/>
              <a:buChar char="•"/>
            </a:pPr>
            <a:r>
              <a:rPr lang="en-US" sz="3000" dirty="0"/>
              <a:t>Chairman, CARW</a:t>
            </a:r>
          </a:p>
          <a:p>
            <a:pPr marL="285750" indent="-285750">
              <a:lnSpc>
                <a:spcPct val="150000"/>
              </a:lnSpc>
              <a:buFont typeface="Arial" panose="020B0604020202020204" pitchFamily="34" charset="0"/>
              <a:buChar char="•"/>
            </a:pPr>
            <a:r>
              <a:rPr lang="en-US" sz="3000" dirty="0"/>
              <a:t>Start in brokerage</a:t>
            </a:r>
          </a:p>
          <a:p>
            <a:pPr marL="285750" indent="-285750">
              <a:buFont typeface="Arial" panose="020B0604020202020204" pitchFamily="34" charset="0"/>
              <a:buChar char="•"/>
            </a:pPr>
            <a:endParaRPr lang="en-US" sz="2400" dirty="0"/>
          </a:p>
          <a:p>
            <a:endParaRPr lang="en-US" dirty="0"/>
          </a:p>
        </p:txBody>
      </p:sp>
    </p:spTree>
    <p:extLst>
      <p:ext uri="{BB962C8B-B14F-4D97-AF65-F5344CB8AC3E}">
        <p14:creationId xmlns:p14="http://schemas.microsoft.com/office/powerpoint/2010/main" val="1587445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0360"/>
            <a:ext cx="10515600" cy="1325563"/>
          </a:xfrm>
        </p:spPr>
        <p:txBody>
          <a:bodyPr/>
          <a:lstStyle/>
          <a:p>
            <a:r>
              <a:rPr lang="en-US" u="sng" dirty="0"/>
              <a:t>Commercial versus Residential Brokerage</a:t>
            </a:r>
            <a:r>
              <a:rPr lang="en-US" dirty="0"/>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8941" y="5446466"/>
            <a:ext cx="1544450" cy="1090490"/>
          </a:xfrm>
          <a:prstGeom prst="rect">
            <a:avLst/>
          </a:prstGeom>
        </p:spPr>
      </p:pic>
      <p:sp>
        <p:nvSpPr>
          <p:cNvPr id="4" name="TextBox 3"/>
          <p:cNvSpPr txBox="1"/>
          <p:nvPr/>
        </p:nvSpPr>
        <p:spPr>
          <a:xfrm>
            <a:off x="1630177" y="1688390"/>
            <a:ext cx="8588188" cy="4801314"/>
          </a:xfrm>
          <a:prstGeom prst="rect">
            <a:avLst/>
          </a:prstGeom>
          <a:noFill/>
        </p:spPr>
        <p:txBody>
          <a:bodyPr wrap="square" rtlCol="0">
            <a:spAutoFit/>
          </a:bodyPr>
          <a:lstStyle/>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Data –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Xceligent</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CoStar</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lang="en-US" sz="2400" dirty="0">
                <a:solidFill>
                  <a:prstClr val="black"/>
                </a:solidFill>
                <a:latin typeface="Calibri" panose="020F0502020204030204"/>
              </a:rPr>
              <a:t>Deal-structures and size</a:t>
            </a: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lang="en-US" sz="2400" dirty="0">
                <a:solidFill>
                  <a:prstClr val="black"/>
                </a:solidFill>
                <a:latin typeface="Calibri" panose="020F0502020204030204"/>
              </a:rPr>
              <a:t>Deal partners and co-broking</a:t>
            </a:r>
          </a:p>
          <a:p>
            <a:pPr marL="742950" lvl="1" indent="-285750">
              <a:buFont typeface="Arial" panose="020B0604020202020204" pitchFamily="34" charset="0"/>
              <a:buChar char="•"/>
            </a:pPr>
            <a:r>
              <a:rPr lang="en-US" sz="2400" dirty="0">
                <a:solidFill>
                  <a:prstClr val="black"/>
                </a:solidFill>
                <a:latin typeface="Calibri" panose="020F0502020204030204"/>
              </a:rPr>
              <a:t>Working collaboratively with residential brokers</a:t>
            </a: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REALTOR</a:t>
            </a:r>
            <a:r>
              <a:rPr lang="en-US" sz="2400" dirty="0">
                <a:solidFill>
                  <a:prstClr val="black"/>
                </a:solidFill>
                <a:latin typeface="Calibri" panose="020F0502020204030204"/>
              </a:rPr>
              <a:t>® Continuing Education: </a:t>
            </a:r>
          </a:p>
          <a:p>
            <a:pPr marL="742950" lvl="1" indent="-285750">
              <a:buFont typeface="Arial" panose="020B0604020202020204" pitchFamily="34" charset="0"/>
              <a:buChar char="•"/>
            </a:pPr>
            <a:r>
              <a:rPr lang="en-US" sz="2400" dirty="0">
                <a:solidFill>
                  <a:prstClr val="black"/>
                </a:solidFill>
                <a:latin typeface="Calibri" panose="020F0502020204030204"/>
              </a:rPr>
              <a:t>commercial focus</a:t>
            </a:r>
          </a:p>
          <a:p>
            <a:pPr marL="742950" lvl="1" indent="-285750">
              <a:buFont typeface="Arial" panose="020B0604020202020204" pitchFamily="34" charset="0"/>
              <a:buChar char="•"/>
            </a:pPr>
            <a:r>
              <a:rPr lang="en-US" sz="2400" dirty="0">
                <a:solidFill>
                  <a:prstClr val="black"/>
                </a:solidFill>
                <a:latin typeface="Calibri" panose="020F0502020204030204"/>
              </a:rPr>
              <a:t>commercial electives</a:t>
            </a:r>
          </a:p>
          <a:p>
            <a:pPr marL="285750" indent="-285750">
              <a:buFont typeface="Arial" panose="020B0604020202020204" pitchFamily="34" charset="0"/>
              <a:buChar cha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Commercial Legislative </a:t>
            </a:r>
            <a:r>
              <a:rPr lang="en-US" sz="2400" dirty="0">
                <a:solidFill>
                  <a:prstClr val="black"/>
                </a:solidFill>
                <a:latin typeface="Calibri" panose="020F0502020204030204"/>
              </a:rPr>
              <a:t>focus: </a:t>
            </a:r>
          </a:p>
          <a:p>
            <a:pPr marL="742950" lvl="1" indent="-285750">
              <a:buFont typeface="Arial" panose="020B0604020202020204" pitchFamily="34" charset="0"/>
              <a:buChar cha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OSL</a:t>
            </a:r>
          </a:p>
          <a:p>
            <a:pPr marL="742950" lvl="1" indent="-285750">
              <a:buFont typeface="Arial" panose="020B0604020202020204" pitchFamily="34" charset="0"/>
              <a:buChar char="•"/>
            </a:pPr>
            <a:r>
              <a:rPr lang="en-US" sz="2400" dirty="0">
                <a:solidFill>
                  <a:prstClr val="black"/>
                </a:solidFill>
                <a:latin typeface="Calibri" panose="020F0502020204030204"/>
              </a:rPr>
              <a:t>Arena Funding</a:t>
            </a:r>
          </a:p>
          <a:p>
            <a:pPr marL="742950" lvl="1" indent="-285750">
              <a:buFont typeface="Arial" panose="020B0604020202020204" pitchFamily="34" charset="0"/>
              <a:buChar cha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Historic Tax Credit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748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0360"/>
            <a:ext cx="10515600" cy="1325563"/>
          </a:xfrm>
        </p:spPr>
        <p:txBody>
          <a:bodyPr/>
          <a:lstStyle/>
          <a:p>
            <a:r>
              <a:rPr lang="en-US" u="sng" dirty="0"/>
              <a:t>Q4 2017 Office Market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8941" y="5446466"/>
            <a:ext cx="1544450" cy="1090490"/>
          </a:xfrm>
          <a:prstGeom prst="rect">
            <a:avLst/>
          </a:prstGeom>
        </p:spPr>
      </p:pic>
      <p:pic>
        <p:nvPicPr>
          <p:cNvPr id="1027" name="Picture 3" descr="Office Q4 Vacancy Ch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7265" y="2403334"/>
            <a:ext cx="8447950" cy="27531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590793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0360"/>
            <a:ext cx="10515600" cy="1325563"/>
          </a:xfrm>
        </p:spPr>
        <p:txBody>
          <a:bodyPr/>
          <a:lstStyle/>
          <a:p>
            <a:r>
              <a:rPr lang="en-US" u="sng" dirty="0"/>
              <a:t>Q4 2017 Office Market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8941" y="5446466"/>
            <a:ext cx="1544450" cy="1090490"/>
          </a:xfrm>
          <a:prstGeom prst="rect">
            <a:avLst/>
          </a:prstGeom>
        </p:spPr>
      </p:pic>
      <p:sp>
        <p:nvSpPr>
          <p:cNvPr id="5" name="TextBox 4"/>
          <p:cNvSpPr txBox="1"/>
          <p:nvPr/>
        </p:nvSpPr>
        <p:spPr>
          <a:xfrm>
            <a:off x="1630177" y="1688390"/>
            <a:ext cx="8588188" cy="5601533"/>
          </a:xfrm>
          <a:prstGeom prst="rect">
            <a:avLst/>
          </a:prstGeom>
          <a:noFill/>
        </p:spPr>
        <p:txBody>
          <a:bodyPr wrap="square" rtlCol="0">
            <a:spAutoFit/>
          </a:bodyPr>
          <a:lstStyle/>
          <a:p>
            <a:pPr marL="285750" indent="-285750">
              <a:buFont typeface="Arial" panose="020B0604020202020204" pitchFamily="34" charset="0"/>
              <a:buChar char="•"/>
            </a:pPr>
            <a:r>
              <a:rPr lang="en-US" sz="2000" dirty="0"/>
              <a:t>Milwaukee office market saw the overall vacancy rate decrease by 30 basis points to 16.7%, down 90 basis points from 4Q 2015.  </a:t>
            </a:r>
          </a:p>
          <a:p>
            <a:pPr marL="285750" indent="-285750">
              <a:buFont typeface="Arial" panose="020B0604020202020204" pitchFamily="34" charset="0"/>
              <a:buChar char="•"/>
            </a:pPr>
            <a:r>
              <a:rPr lang="en-US" sz="2000" dirty="0"/>
              <a:t>This is reflected in the overall health of the market and the optimism tenants have as they move and/or expand operations.</a:t>
            </a:r>
          </a:p>
          <a:p>
            <a:pPr marL="342900" indent="-342900">
              <a:buFont typeface="Arial" panose="020B0604020202020204" pitchFamily="34" charset="0"/>
              <a:buChar char="•"/>
            </a:pPr>
            <a:r>
              <a:rPr lang="en-US" sz="2000" dirty="0"/>
              <a:t>Positive net gain is due to the completion of two large office developments; 833 East in the Downtown East submarket, and the Meadowlands Research and Technology Center in Wauwatosa.</a:t>
            </a:r>
          </a:p>
          <a:p>
            <a:pPr marL="342900" indent="-342900">
              <a:buFont typeface="Arial" panose="020B0604020202020204" pitchFamily="34" charset="0"/>
              <a:buChar char="•"/>
            </a:pPr>
            <a:r>
              <a:rPr lang="en-US" sz="2000" dirty="0"/>
              <a:t>The weighted average asking rents for the Milwaukee market continue to rise, ending the year at $19.55 FSG, up $0.14 per sf from last quarter and $0.46 from 4Q 2015.  This is fueled by new office developments and a perceived lack of supply.</a:t>
            </a:r>
          </a:p>
          <a:p>
            <a:pPr marL="342900" indent="-342900">
              <a:buFont typeface="Arial" panose="020B0604020202020204" pitchFamily="34" charset="0"/>
              <a:buChar char="•"/>
            </a:pPr>
            <a:r>
              <a:rPr lang="en-US" sz="2000" dirty="0"/>
              <a:t>New construction gains momentum as market conditions improve. Several projects are expected to break ground over the next year, including One Catalano Square in the Third Ward, BMO Harris Bank's new office tower in downtown Milwaukee, and </a:t>
            </a:r>
            <a:r>
              <a:rPr lang="en-US" sz="2000" dirty="0" err="1"/>
              <a:t>Hammes</a:t>
            </a:r>
            <a:r>
              <a:rPr lang="en-US" sz="2000" dirty="0"/>
              <a:t> Co. headquarters, also planned for downtown Milwaukee.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6008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0360"/>
            <a:ext cx="10515600" cy="1325563"/>
          </a:xfrm>
        </p:spPr>
        <p:txBody>
          <a:bodyPr/>
          <a:lstStyle/>
          <a:p>
            <a:r>
              <a:rPr lang="en-US" u="sng" dirty="0"/>
              <a:t>Q4 2017 Industrial Market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8941" y="5446466"/>
            <a:ext cx="1544450" cy="1090490"/>
          </a:xfrm>
          <a:prstGeom prst="rect">
            <a:avLst/>
          </a:prstGeom>
        </p:spPr>
      </p:pic>
      <p:pic>
        <p:nvPicPr>
          <p:cNvPr id="2050" name="Picture 2" descr="Industrial Q4 Vacancy Ch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3340" y="1694143"/>
            <a:ext cx="9808175" cy="319787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042397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0360"/>
            <a:ext cx="10515600" cy="1325563"/>
          </a:xfrm>
        </p:spPr>
        <p:txBody>
          <a:bodyPr/>
          <a:lstStyle/>
          <a:p>
            <a:r>
              <a:rPr lang="en-US" u="sng" dirty="0"/>
              <a:t>Q4 2017 Industrial Market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8941" y="5446466"/>
            <a:ext cx="1544450" cy="1090490"/>
          </a:xfrm>
          <a:prstGeom prst="rect">
            <a:avLst/>
          </a:prstGeom>
        </p:spPr>
      </p:pic>
      <p:sp>
        <p:nvSpPr>
          <p:cNvPr id="5" name="TextBox 4"/>
          <p:cNvSpPr txBox="1"/>
          <p:nvPr/>
        </p:nvSpPr>
        <p:spPr>
          <a:xfrm>
            <a:off x="1630177" y="1688390"/>
            <a:ext cx="8588188" cy="5386090"/>
          </a:xfrm>
          <a:prstGeom prst="rect">
            <a:avLst/>
          </a:prstGeom>
          <a:noFill/>
        </p:spPr>
        <p:txBody>
          <a:bodyPr wrap="square" rtlCol="0">
            <a:spAutoFit/>
          </a:bodyPr>
          <a:lstStyle/>
          <a:p>
            <a:pPr marL="285750" indent="-285750">
              <a:buFont typeface="Arial" panose="020B0604020202020204" pitchFamily="34" charset="0"/>
              <a:buChar char="•"/>
            </a:pPr>
            <a:r>
              <a:rPr lang="en-US" dirty="0"/>
              <a:t>The vacancy rate for the Milwaukee industrial market for 4Q 2016 remained stable at 4.2%, the same figure posted at the start of this year.  Given the perceived level of tenant activity in the market, the lack of change in the vacancy rate could signal a shortage of available space in the market.</a:t>
            </a:r>
            <a:br>
              <a:rPr lang="en-US" dirty="0"/>
            </a:br>
            <a:endParaRPr lang="en-US" dirty="0"/>
          </a:p>
          <a:p>
            <a:pPr marL="285750" indent="-285750">
              <a:buFont typeface="Arial" panose="020B0604020202020204" pitchFamily="34" charset="0"/>
              <a:buChar char="•"/>
            </a:pPr>
            <a:r>
              <a:rPr lang="en-US" dirty="0"/>
              <a:t>Over half of the space absorbed this year took place during 1Q 2016, which includes the completion of Uline's 1.1 million sf warehouse in Pleasant Prairie.</a:t>
            </a:r>
            <a:br>
              <a:rPr lang="en-US" dirty="0"/>
            </a:br>
            <a:endParaRPr lang="en-US" dirty="0"/>
          </a:p>
          <a:p>
            <a:pPr marL="285750" indent="-285750">
              <a:buFont typeface="Arial" panose="020B0604020202020204" pitchFamily="34" charset="0"/>
              <a:buChar char="•"/>
            </a:pPr>
            <a:r>
              <a:rPr lang="en-US" dirty="0"/>
              <a:t>The largest net gain for 4Q 2016 came from the completion of Zilber Industrial II, a 179,820 sf industrial building in Menomonee Falls.  It was fully-leased at the time of completion to a confidential tenant.</a:t>
            </a:r>
            <a:br>
              <a:rPr lang="en-US" dirty="0"/>
            </a:br>
            <a:endParaRPr lang="en-US" dirty="0"/>
          </a:p>
          <a:p>
            <a:pPr marL="285750" indent="-285750">
              <a:buFont typeface="Arial" panose="020B0604020202020204" pitchFamily="34" charset="0"/>
              <a:buChar char="•"/>
            </a:pPr>
            <a:r>
              <a:rPr lang="en-US" dirty="0"/>
              <a:t>At the close of 2016, there is 3,068,800 sf of industrial space under construction in Southeastern Wisconsin, of which 880,000 sf is being built for Uline.  The next largest project under construction is First Park 94 - Building B, a 602,348 sf speculative building in Somers.</a:t>
            </a:r>
          </a:p>
          <a:p>
            <a:r>
              <a:rPr lang="en-US" dirty="0"/>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1651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0360"/>
            <a:ext cx="10515600" cy="1325563"/>
          </a:xfrm>
        </p:spPr>
        <p:txBody>
          <a:bodyPr/>
          <a:lstStyle/>
          <a:p>
            <a:r>
              <a:rPr lang="en-US" u="sng" dirty="0"/>
              <a:t>Q4 2017 Retail Market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8941" y="5446466"/>
            <a:ext cx="1544450" cy="1090490"/>
          </a:xfrm>
          <a:prstGeom prst="rect">
            <a:avLst/>
          </a:prstGeom>
        </p:spPr>
      </p:pic>
      <p:pic>
        <p:nvPicPr>
          <p:cNvPr id="3075" name="Picture 3" descr="Retail Q4 Vacancy Ch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2224" y="1845140"/>
            <a:ext cx="9778550" cy="328267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8492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0360"/>
            <a:ext cx="10515600" cy="1325563"/>
          </a:xfrm>
        </p:spPr>
        <p:txBody>
          <a:bodyPr/>
          <a:lstStyle/>
          <a:p>
            <a:r>
              <a:rPr lang="en-US" u="sng" dirty="0"/>
              <a:t>Q4 2017 Retail Market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8941" y="5446466"/>
            <a:ext cx="1544450" cy="1090490"/>
          </a:xfrm>
          <a:prstGeom prst="rect">
            <a:avLst/>
          </a:prstGeom>
        </p:spPr>
      </p:pic>
      <p:sp>
        <p:nvSpPr>
          <p:cNvPr id="5" name="TextBox 4"/>
          <p:cNvSpPr txBox="1"/>
          <p:nvPr/>
        </p:nvSpPr>
        <p:spPr>
          <a:xfrm>
            <a:off x="1630177" y="1688390"/>
            <a:ext cx="8588188" cy="5663089"/>
          </a:xfrm>
          <a:prstGeom prst="rect">
            <a:avLst/>
          </a:prstGeom>
          <a:noFill/>
        </p:spPr>
        <p:txBody>
          <a:bodyPr wrap="square" rtlCol="0">
            <a:spAutoFit/>
          </a:bodyPr>
          <a:lstStyle/>
          <a:p>
            <a:pPr marL="285750" indent="-285750">
              <a:buFont typeface="Arial" panose="020B0604020202020204" pitchFamily="34" charset="0"/>
              <a:buChar char="•"/>
            </a:pPr>
            <a:r>
              <a:rPr lang="en-US" dirty="0"/>
              <a:t>The overall vacancy rate for the Milwaukee retail market stands at 7.6% for 4Q 2016, up 20 basis points from last quarter.  The slight uptick is due to large tenants vacating space in the market, such as Target closing their Brown Deer Road store and Pick 'n Save closing their store near 18th Street and National Avenue in Milwaukee.</a:t>
            </a:r>
            <a:br>
              <a:rPr lang="en-US" dirty="0"/>
            </a:br>
            <a:endParaRPr lang="en-US" dirty="0"/>
          </a:p>
          <a:p>
            <a:pPr marL="285750" indent="-285750">
              <a:buFont typeface="Arial" panose="020B0604020202020204" pitchFamily="34" charset="0"/>
              <a:buChar char="•"/>
            </a:pPr>
            <a:r>
              <a:rPr lang="en-US" dirty="0"/>
              <a:t>Total quarterly net absorption for this quarter came in at 33,844 square feet (sf), bringing the total year-to-date net absorption to 922,312 sf.</a:t>
            </a:r>
            <a:br>
              <a:rPr lang="en-US" dirty="0"/>
            </a:br>
            <a:endParaRPr lang="en-US" dirty="0"/>
          </a:p>
          <a:p>
            <a:pPr marL="285750" indent="-285750">
              <a:buFont typeface="Arial" panose="020B0604020202020204" pitchFamily="34" charset="0"/>
              <a:buChar char="•"/>
            </a:pPr>
            <a:r>
              <a:rPr lang="en-US" dirty="0"/>
              <a:t>The largest gains this quarter came from the completion of Calhoun Crossing at </a:t>
            </a:r>
            <a:r>
              <a:rPr lang="en-US" dirty="0" err="1"/>
              <a:t>Bluemound</a:t>
            </a:r>
            <a:r>
              <a:rPr lang="en-US" dirty="0"/>
              <a:t> and Calhoun roads, adding over 106,000 sf of new space to the market.  Another positive gain came from the purchase of a former Jewel Food store along Highway 164 in Waukesha by U-Haul.</a:t>
            </a:r>
            <a:br>
              <a:rPr lang="en-US" dirty="0"/>
            </a:br>
            <a:endParaRPr lang="en-US" dirty="0"/>
          </a:p>
          <a:p>
            <a:pPr marL="285750" indent="-285750">
              <a:buFont typeface="Arial" panose="020B0604020202020204" pitchFamily="34" charset="0"/>
              <a:buChar char="•"/>
            </a:pPr>
            <a:r>
              <a:rPr lang="en-US" dirty="0"/>
              <a:t>The weighted average asking rent for the Milwaukee retail market ended the year at $11.69 per sf NNN, up $1.03 from 1Q 2016.  This is due to the influx of new retail space and the increase in demand.</a:t>
            </a:r>
          </a:p>
          <a:p>
            <a:r>
              <a:rPr lang="en-US" dirty="0"/>
              <a:t> </a:t>
            </a:r>
          </a:p>
          <a:p>
            <a:r>
              <a:rPr lang="en-US" dirty="0"/>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2409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410</Words>
  <Application>Microsoft Office PowerPoint</Application>
  <PresentationFormat>Widescreen</PresentationFormat>
  <Paragraphs>48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Commercial Brokerage and Southeastern Wisconsin Market Update presented to the Ozaukee Board of REALTORS® </vt:lpstr>
      <vt:lpstr>Introduction </vt:lpstr>
      <vt:lpstr>Commercial versus Residential Brokerage </vt:lpstr>
      <vt:lpstr>Q4 2017 Office Market</vt:lpstr>
      <vt:lpstr>Q4 2017 Office Market</vt:lpstr>
      <vt:lpstr>Q4 2017 Industrial Market</vt:lpstr>
      <vt:lpstr>Q4 2017 Industrial Market</vt:lpstr>
      <vt:lpstr>Q4 2017 Retail Market</vt:lpstr>
      <vt:lpstr>Q4 2017 Retail Market</vt:lpstr>
      <vt:lpstr>CARW: Commercial Association of REALTORS®</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Brokerage and Southeastern Wisconsin Market Update</dc:title>
  <dc:creator>Tracy Johnson</dc:creator>
  <cp:lastModifiedBy>Tracy Johnson</cp:lastModifiedBy>
  <cp:revision>7</cp:revision>
  <dcterms:created xsi:type="dcterms:W3CDTF">2017-01-05T01:00:54Z</dcterms:created>
  <dcterms:modified xsi:type="dcterms:W3CDTF">2017-01-05T17:15:30Z</dcterms:modified>
</cp:coreProperties>
</file>